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76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165.xml" ContentType="application/vnd.openxmlformats-officedocument.presentationml.slide+xml"/>
  <Override PartName="/ppt/slides/slide183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72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88.xml" ContentType="application/vnd.openxmlformats-officedocument.presentationml.slide+xml"/>
  <Default Extension="wdp" ContentType="image/vnd.ms-photo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slides/slide191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185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192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437" r:id="rId1"/>
  </p:sldMasterIdLst>
  <p:notesMasterIdLst>
    <p:notesMasterId r:id="rId194"/>
  </p:notesMasterIdLst>
  <p:handoutMasterIdLst>
    <p:handoutMasterId r:id="rId195"/>
  </p:handoutMasterIdLst>
  <p:sldIdLst>
    <p:sldId id="1435" r:id="rId2"/>
    <p:sldId id="1263" r:id="rId3"/>
    <p:sldId id="1264" r:id="rId4"/>
    <p:sldId id="1265" r:id="rId5"/>
    <p:sldId id="1266" r:id="rId6"/>
    <p:sldId id="1431" r:id="rId7"/>
    <p:sldId id="1433" r:id="rId8"/>
    <p:sldId id="1267" r:id="rId9"/>
    <p:sldId id="1285" r:id="rId10"/>
    <p:sldId id="1432" r:id="rId11"/>
    <p:sldId id="1268" r:id="rId12"/>
    <p:sldId id="1270" r:id="rId13"/>
    <p:sldId id="1439" r:id="rId14"/>
    <p:sldId id="1440" r:id="rId15"/>
    <p:sldId id="1272" r:id="rId16"/>
    <p:sldId id="1273" r:id="rId17"/>
    <p:sldId id="1286" r:id="rId18"/>
    <p:sldId id="1442" r:id="rId19"/>
    <p:sldId id="1295" r:id="rId20"/>
    <p:sldId id="1438" r:id="rId21"/>
    <p:sldId id="1437" r:id="rId22"/>
    <p:sldId id="1297" r:id="rId23"/>
    <p:sldId id="1296" r:id="rId24"/>
    <p:sldId id="1274" r:id="rId25"/>
    <p:sldId id="1436" r:id="rId26"/>
    <p:sldId id="1441" r:id="rId27"/>
    <p:sldId id="1282" r:id="rId28"/>
    <p:sldId id="1392" r:id="rId29"/>
    <p:sldId id="1391" r:id="rId30"/>
    <p:sldId id="1393" r:id="rId31"/>
    <p:sldId id="1186" r:id="rId32"/>
    <p:sldId id="1194" r:id="rId33"/>
    <p:sldId id="1217" r:id="rId34"/>
    <p:sldId id="1246" r:id="rId35"/>
    <p:sldId id="1456" r:id="rId36"/>
    <p:sldId id="1253" r:id="rId37"/>
    <p:sldId id="1494" r:id="rId38"/>
    <p:sldId id="1495" r:id="rId39"/>
    <p:sldId id="1451" r:id="rId40"/>
    <p:sldId id="1455" r:id="rId41"/>
    <p:sldId id="1453" r:id="rId42"/>
    <p:sldId id="1454" r:id="rId43"/>
    <p:sldId id="1314" r:id="rId44"/>
    <p:sldId id="1434" r:id="rId45"/>
    <p:sldId id="1452" r:id="rId46"/>
    <p:sldId id="1425" r:id="rId47"/>
    <p:sldId id="1366" r:id="rId48"/>
    <p:sldId id="1426" r:id="rId49"/>
    <p:sldId id="1424" r:id="rId50"/>
    <p:sldId id="1394" r:id="rId51"/>
    <p:sldId id="1395" r:id="rId52"/>
    <p:sldId id="1490" r:id="rId53"/>
    <p:sldId id="1491" r:id="rId54"/>
    <p:sldId id="1492" r:id="rId55"/>
    <p:sldId id="1493" r:id="rId56"/>
    <p:sldId id="1359" r:id="rId57"/>
    <p:sldId id="1313" r:id="rId58"/>
    <p:sldId id="1321" r:id="rId59"/>
    <p:sldId id="1398" r:id="rId60"/>
    <p:sldId id="1399" r:id="rId61"/>
    <p:sldId id="1400" r:id="rId62"/>
    <p:sldId id="1460" r:id="rId63"/>
    <p:sldId id="1461" r:id="rId64"/>
    <p:sldId id="1430" r:id="rId65"/>
    <p:sldId id="1462" r:id="rId66"/>
    <p:sldId id="1464" r:id="rId67"/>
    <p:sldId id="1402" r:id="rId68"/>
    <p:sldId id="1347" r:id="rId69"/>
    <p:sldId id="1352" r:id="rId70"/>
    <p:sldId id="1350" r:id="rId71"/>
    <p:sldId id="1351" r:id="rId72"/>
    <p:sldId id="1419" r:id="rId73"/>
    <p:sldId id="1348" r:id="rId74"/>
    <p:sldId id="1349" r:id="rId75"/>
    <p:sldId id="1303" r:id="rId76"/>
    <p:sldId id="1292" r:id="rId77"/>
    <p:sldId id="1360" r:id="rId78"/>
    <p:sldId id="1356" r:id="rId79"/>
    <p:sldId id="1488" r:id="rId80"/>
    <p:sldId id="1489" r:id="rId81"/>
    <p:sldId id="1256" r:id="rId82"/>
    <p:sldId id="1420" r:id="rId83"/>
    <p:sldId id="1497" r:id="rId84"/>
    <p:sldId id="1427" r:id="rId85"/>
    <p:sldId id="1355" r:id="rId86"/>
    <p:sldId id="1428" r:id="rId87"/>
    <p:sldId id="1372" r:id="rId88"/>
    <p:sldId id="1429" r:id="rId89"/>
    <p:sldId id="1415" r:id="rId90"/>
    <p:sldId id="1416" r:id="rId91"/>
    <p:sldId id="1470" r:id="rId92"/>
    <p:sldId id="1498" r:id="rId93"/>
    <p:sldId id="1500" r:id="rId94"/>
    <p:sldId id="1499" r:id="rId95"/>
    <p:sldId id="1501" r:id="rId96"/>
    <p:sldId id="1508" r:id="rId97"/>
    <p:sldId id="1509" r:id="rId98"/>
    <p:sldId id="994" r:id="rId99"/>
    <p:sldId id="995" r:id="rId100"/>
    <p:sldId id="1376" r:id="rId101"/>
    <p:sldId id="1443" r:id="rId102"/>
    <p:sldId id="1467" r:id="rId103"/>
    <p:sldId id="996" r:id="rId104"/>
    <p:sldId id="997" r:id="rId105"/>
    <p:sldId id="1377" r:id="rId106"/>
    <p:sldId id="1444" r:id="rId107"/>
    <p:sldId id="1468" r:id="rId108"/>
    <p:sldId id="998" r:id="rId109"/>
    <p:sldId id="1013" r:id="rId110"/>
    <p:sldId id="1378" r:id="rId111"/>
    <p:sldId id="1445" r:id="rId112"/>
    <p:sldId id="1469" r:id="rId113"/>
    <p:sldId id="999" r:id="rId114"/>
    <p:sldId id="1000" r:id="rId115"/>
    <p:sldId id="1379" r:id="rId116"/>
    <p:sldId id="1446" r:id="rId117"/>
    <p:sldId id="1447" r:id="rId118"/>
    <p:sldId id="1471" r:id="rId119"/>
    <p:sldId id="1404" r:id="rId120"/>
    <p:sldId id="1405" r:id="rId121"/>
    <p:sldId id="1382" r:id="rId122"/>
    <p:sldId id="1003" r:id="rId123"/>
    <p:sldId id="1448" r:id="rId124"/>
    <p:sldId id="1449" r:id="rId125"/>
    <p:sldId id="1472" r:id="rId126"/>
    <p:sldId id="1330" r:id="rId127"/>
    <p:sldId id="1406" r:id="rId128"/>
    <p:sldId id="1329" r:id="rId129"/>
    <p:sldId id="1407" r:id="rId130"/>
    <p:sldId id="1450" r:id="rId131"/>
    <p:sldId id="1473" r:id="rId132"/>
    <p:sldId id="1410" r:id="rId133"/>
    <p:sldId id="1411" r:id="rId134"/>
    <p:sldId id="1414" r:id="rId135"/>
    <p:sldId id="1412" r:id="rId136"/>
    <p:sldId id="1475" r:id="rId137"/>
    <p:sldId id="1483" r:id="rId138"/>
    <p:sldId id="1496" r:id="rId139"/>
    <p:sldId id="1334" r:id="rId140"/>
    <p:sldId id="1335" r:id="rId141"/>
    <p:sldId id="1336" r:id="rId142"/>
    <p:sldId id="1337" r:id="rId143"/>
    <p:sldId id="1338" r:id="rId144"/>
    <p:sldId id="1339" r:id="rId145"/>
    <p:sldId id="1465" r:id="rId146"/>
    <p:sldId id="1466" r:id="rId147"/>
    <p:sldId id="1474" r:id="rId148"/>
    <p:sldId id="1458" r:id="rId149"/>
    <p:sldId id="1457" r:id="rId150"/>
    <p:sldId id="1056" r:id="rId151"/>
    <p:sldId id="1057" r:id="rId152"/>
    <p:sldId id="1059" r:id="rId153"/>
    <p:sldId id="1502" r:id="rId154"/>
    <p:sldId id="1503" r:id="rId155"/>
    <p:sldId id="1504" r:id="rId156"/>
    <p:sldId id="1505" r:id="rId157"/>
    <p:sldId id="1506" r:id="rId158"/>
    <p:sldId id="1507" r:id="rId159"/>
    <p:sldId id="1126" r:id="rId160"/>
    <p:sldId id="1340" r:id="rId161"/>
    <p:sldId id="1100" r:id="rId162"/>
    <p:sldId id="1053" r:id="rId163"/>
    <p:sldId id="1477" r:id="rId164"/>
    <p:sldId id="1478" r:id="rId165"/>
    <p:sldId id="1476" r:id="rId166"/>
    <p:sldId id="1479" r:id="rId167"/>
    <p:sldId id="1480" r:id="rId168"/>
    <p:sldId id="1482" r:id="rId169"/>
    <p:sldId id="1481" r:id="rId170"/>
    <p:sldId id="1103" r:id="rId171"/>
    <p:sldId id="1104" r:id="rId172"/>
    <p:sldId id="1089" r:id="rId173"/>
    <p:sldId id="1105" r:id="rId174"/>
    <p:sldId id="1107" r:id="rId175"/>
    <p:sldId id="1109" r:id="rId176"/>
    <p:sldId id="1110" r:id="rId177"/>
    <p:sldId id="1083" r:id="rId178"/>
    <p:sldId id="1486" r:id="rId179"/>
    <p:sldId id="1084" r:id="rId180"/>
    <p:sldId id="1344" r:id="rId181"/>
    <p:sldId id="1345" r:id="rId182"/>
    <p:sldId id="1085" r:id="rId183"/>
    <p:sldId id="1487" r:id="rId184"/>
    <p:sldId id="1346" r:id="rId185"/>
    <p:sldId id="1112" r:id="rId186"/>
    <p:sldId id="1086" r:id="rId187"/>
    <p:sldId id="1062" r:id="rId188"/>
    <p:sldId id="1087" r:id="rId189"/>
    <p:sldId id="1041" r:id="rId190"/>
    <p:sldId id="1484" r:id="rId191"/>
    <p:sldId id="1290" r:id="rId192"/>
    <p:sldId id="1291" r:id="rId193"/>
  </p:sldIdLst>
  <p:sldSz cx="9144000" cy="6858000" type="screen4x3"/>
  <p:notesSz cx="6858000" cy="9144000"/>
  <p:custShowLst>
    <p:custShow name="自訂放映1" id="0">
      <p:sldLst/>
    </p:custShow>
  </p:custShowLst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66"/>
    <a:srgbClr val="F93905"/>
    <a:srgbClr val="7D1301"/>
    <a:srgbClr val="791201"/>
    <a:srgbClr val="FBC26D"/>
    <a:srgbClr val="911601"/>
    <a:srgbClr val="991701"/>
    <a:srgbClr val="EFD9BB"/>
    <a:srgbClr val="F9EDE7"/>
    <a:srgbClr val="F1E2D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17" autoAdjust="0"/>
    <p:restoredTop sz="94709" autoAdjust="0"/>
  </p:normalViewPr>
  <p:slideViewPr>
    <p:cSldViewPr>
      <p:cViewPr>
        <p:scale>
          <a:sx n="70" d="100"/>
          <a:sy n="70" d="100"/>
        </p:scale>
        <p:origin x="-1380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1698" y="-6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196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slide" Target="slides/slide185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theme" Target="theme/theme1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notesMaster" Target="notesMasters/notesMaster1.xml"/><Relationship Id="rId199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handoutMaster" Target="handoutMasters/handoutMaster1.xml"/><Relationship Id="rId190" Type="http://schemas.openxmlformats.org/officeDocument/2006/relationships/slide" Target="slides/slide189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zh-TW" altLang="en-US"/>
              <a:t>楷書的技法與作品的完成</a:t>
            </a:r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fld id="{F17EACC9-3678-4D73-8D17-AA601A060A4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="" xmlns:p14="http://schemas.microsoft.com/office/powerpoint/2010/main" val="24145373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242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fld id="{5DAFE324-6BF7-4B65-B7A3-A4999F62816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="" xmlns:p14="http://schemas.microsoft.com/office/powerpoint/2010/main" val="38258195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標題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cxnSp>
        <p:nvCxnSpPr>
          <p:cNvPr id="8" name="直線接點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橢圓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日期版面配置區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0FAF0E7-1E22-4FB3-B711-923D0359264B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495996-D379-4838-AD8A-16BCE494C3F0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AD051C-45F2-41EE-B55F-DC3ACB4990A5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ED77A6D-478D-4842-95B5-637C296C11E7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6" name="頁尾版面配置區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17" name="標題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C50687-1D1A-488B-82B3-A30A75554C6D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cxnSp>
        <p:nvCxnSpPr>
          <p:cNvPr id="7" name="直線接點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228057-3C33-4108-9A48-0D172E118614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CD8DD3-AE0D-426F-A303-3B6503F566BF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32" name="內容版面配置區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34" name="內容版面配置區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cxnSp>
        <p:nvCxnSpPr>
          <p:cNvPr id="10" name="直線接點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接點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DC8AFF-DD97-4FED-BE0D-458E5888C8E5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E40ED3-72D9-41B0-B865-A56B4208D00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內容版面配置區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31" name="標題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8" name="日期版面配置區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9358DC31-71CB-490C-B23D-108991BF0D3B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日期版面配置區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D83CEC8-6F80-4B26-B27E-2CB362ABA04C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版面配置區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24" name="日期版面配置區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4C50687-1D1A-488B-82B3-A30A75554C6D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5" name="標題版面配置區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38" r:id="rId1"/>
    <p:sldLayoutId id="2147484439" r:id="rId2"/>
    <p:sldLayoutId id="2147484440" r:id="rId3"/>
    <p:sldLayoutId id="2147484441" r:id="rId4"/>
    <p:sldLayoutId id="2147484442" r:id="rId5"/>
    <p:sldLayoutId id="2147484443" r:id="rId6"/>
    <p:sldLayoutId id="2147484444" r:id="rId7"/>
    <p:sldLayoutId id="2147484445" r:id="rId8"/>
    <p:sldLayoutId id="2147484446" r:id="rId9"/>
    <p:sldLayoutId id="2147484447" r:id="rId10"/>
    <p:sldLayoutId id="2147484448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png"/><Relationship Id="rId3" Type="http://schemas.openxmlformats.org/officeDocument/2006/relationships/image" Target="../media/image158.png"/><Relationship Id="rId7" Type="http://schemas.openxmlformats.org/officeDocument/2006/relationships/image" Target="../media/image162.pn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1.png"/><Relationship Id="rId5" Type="http://schemas.openxmlformats.org/officeDocument/2006/relationships/image" Target="../media/image160.png"/><Relationship Id="rId10" Type="http://schemas.openxmlformats.org/officeDocument/2006/relationships/image" Target="../media/image165.png"/><Relationship Id="rId4" Type="http://schemas.openxmlformats.org/officeDocument/2006/relationships/image" Target="../media/image159.png"/><Relationship Id="rId9" Type="http://schemas.openxmlformats.org/officeDocument/2006/relationships/image" Target="../media/image164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jpeg"/><Relationship Id="rId3" Type="http://schemas.openxmlformats.org/officeDocument/2006/relationships/image" Target="../media/image169.emf"/><Relationship Id="rId7" Type="http://schemas.openxmlformats.org/officeDocument/2006/relationships/image" Target="../media/image172.jpeg"/><Relationship Id="rId2" Type="http://schemas.openxmlformats.org/officeDocument/2006/relationships/image" Target="../media/image16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1.emf"/><Relationship Id="rId11" Type="http://schemas.openxmlformats.org/officeDocument/2006/relationships/image" Target="../media/image176.jpeg"/><Relationship Id="rId5" Type="http://schemas.openxmlformats.org/officeDocument/2006/relationships/image" Target="../media/image132.emf"/><Relationship Id="rId10" Type="http://schemas.openxmlformats.org/officeDocument/2006/relationships/image" Target="../media/image175.jpeg"/><Relationship Id="rId4" Type="http://schemas.openxmlformats.org/officeDocument/2006/relationships/image" Target="../media/image170.emf"/><Relationship Id="rId9" Type="http://schemas.openxmlformats.org/officeDocument/2006/relationships/image" Target="../media/image174.jpe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image" Target="../media/image135.emf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jpeg"/><Relationship Id="rId2" Type="http://schemas.openxmlformats.org/officeDocument/2006/relationships/image" Target="../media/image135.emf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image" Target="../media/image135.emf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7.jpeg"/><Relationship Id="rId3" Type="http://schemas.openxmlformats.org/officeDocument/2006/relationships/image" Target="../media/image182.emf"/><Relationship Id="rId7" Type="http://schemas.openxmlformats.org/officeDocument/2006/relationships/image" Target="../media/image186.jpeg"/><Relationship Id="rId2" Type="http://schemas.openxmlformats.org/officeDocument/2006/relationships/image" Target="../media/image18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5.jpeg"/><Relationship Id="rId5" Type="http://schemas.openxmlformats.org/officeDocument/2006/relationships/image" Target="../media/image184.emf"/><Relationship Id="rId4" Type="http://schemas.openxmlformats.org/officeDocument/2006/relationships/image" Target="../media/image183.emf"/><Relationship Id="rId9" Type="http://schemas.openxmlformats.org/officeDocument/2006/relationships/image" Target="../media/image188.jpe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6.jpeg"/><Relationship Id="rId3" Type="http://schemas.openxmlformats.org/officeDocument/2006/relationships/image" Target="../media/image133.emf"/><Relationship Id="rId7" Type="http://schemas.openxmlformats.org/officeDocument/2006/relationships/image" Target="../media/image195.jpeg"/><Relationship Id="rId2" Type="http://schemas.openxmlformats.org/officeDocument/2006/relationships/image" Target="../media/image17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4.jpeg"/><Relationship Id="rId5" Type="http://schemas.openxmlformats.org/officeDocument/2006/relationships/image" Target="../media/image134.emf"/><Relationship Id="rId4" Type="http://schemas.openxmlformats.org/officeDocument/2006/relationships/image" Target="../media/image193.emf"/><Relationship Id="rId9" Type="http://schemas.openxmlformats.org/officeDocument/2006/relationships/image" Target="../media/image197.jpe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jpeg"/><Relationship Id="rId2" Type="http://schemas.openxmlformats.org/officeDocument/2006/relationships/image" Target="../media/image199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2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4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emf"/><Relationship Id="rId2" Type="http://schemas.openxmlformats.org/officeDocument/2006/relationships/image" Target="../media/image20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7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jpeg"/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jpeg"/><Relationship Id="rId2" Type="http://schemas.openxmlformats.org/officeDocument/2006/relationships/image" Target="../media/image2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4.jpeg"/><Relationship Id="rId5" Type="http://schemas.openxmlformats.org/officeDocument/2006/relationships/image" Target="../media/image213.jpeg"/><Relationship Id="rId4" Type="http://schemas.openxmlformats.org/officeDocument/2006/relationships/image" Target="../media/image212.jpe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jpeg"/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jpeg"/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png"/><Relationship Id="rId2" Type="http://schemas.openxmlformats.org/officeDocument/2006/relationships/image" Target="../media/image2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0.jpeg"/><Relationship Id="rId4" Type="http://schemas.openxmlformats.org/officeDocument/2006/relationships/image" Target="../media/image219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jpe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0.jpeg"/><Relationship Id="rId4" Type="http://schemas.openxmlformats.org/officeDocument/2006/relationships/image" Target="../media/image220.pn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png"/><Relationship Id="rId2" Type="http://schemas.openxmlformats.org/officeDocument/2006/relationships/image" Target="../media/image2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5.png"/><Relationship Id="rId4" Type="http://schemas.openxmlformats.org/officeDocument/2006/relationships/image" Target="../media/image224.png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6.pn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jpeg"/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8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2.png"/></Relationships>
</file>

<file path=ppt/slides/_rels/slide13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33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4.pn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7.png"/><Relationship Id="rId3" Type="http://schemas.openxmlformats.org/officeDocument/2006/relationships/image" Target="../media/image146.emf"/><Relationship Id="rId7" Type="http://schemas.openxmlformats.org/officeDocument/2006/relationships/image" Target="../media/image171.emf"/><Relationship Id="rId2" Type="http://schemas.openxmlformats.org/officeDocument/2006/relationships/image" Target="../media/image18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6.jpeg"/><Relationship Id="rId11" Type="http://schemas.openxmlformats.org/officeDocument/2006/relationships/image" Target="../media/image240.png"/><Relationship Id="rId5" Type="http://schemas.openxmlformats.org/officeDocument/2006/relationships/image" Target="../media/image235.jpeg"/><Relationship Id="rId10" Type="http://schemas.openxmlformats.org/officeDocument/2006/relationships/image" Target="../media/image239.png"/><Relationship Id="rId4" Type="http://schemas.openxmlformats.org/officeDocument/2006/relationships/image" Target="../media/image132.emf"/><Relationship Id="rId9" Type="http://schemas.openxmlformats.org/officeDocument/2006/relationships/image" Target="../media/image238.jpe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7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3.jpe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5.png"/><Relationship Id="rId2" Type="http://schemas.openxmlformats.org/officeDocument/2006/relationships/image" Target="../media/image24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6.jpe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7.jpe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9.jpeg"/><Relationship Id="rId2" Type="http://schemas.openxmlformats.org/officeDocument/2006/relationships/image" Target="../media/image2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0.png"/><Relationship Id="rId4" Type="http://schemas.openxmlformats.org/officeDocument/2006/relationships/image" Target="../media/image246.jpe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png"/><Relationship Id="rId2" Type="http://schemas.openxmlformats.org/officeDocument/2006/relationships/image" Target="../media/image2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4.png"/><Relationship Id="rId4" Type="http://schemas.openxmlformats.org/officeDocument/2006/relationships/image" Target="../media/image253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6.png"/><Relationship Id="rId2" Type="http://schemas.openxmlformats.org/officeDocument/2006/relationships/image" Target="../media/image255.png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8.png"/><Relationship Id="rId2" Type="http://schemas.openxmlformats.org/officeDocument/2006/relationships/image" Target="../media/image257.pn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jpeg"/><Relationship Id="rId2" Type="http://schemas.openxmlformats.org/officeDocument/2006/relationships/image" Target="../media/image2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7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1.jpeg"/><Relationship Id="rId2" Type="http://schemas.openxmlformats.org/officeDocument/2006/relationships/image" Target="../media/image25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263.jpeg"/><Relationship Id="rId4" Type="http://schemas.openxmlformats.org/officeDocument/2006/relationships/image" Target="../media/image262.jpe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5.jpeg"/><Relationship Id="rId2" Type="http://schemas.openxmlformats.org/officeDocument/2006/relationships/image" Target="../media/image26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7.png"/><Relationship Id="rId4" Type="http://schemas.openxmlformats.org/officeDocument/2006/relationships/image" Target="../media/image26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9.jpeg"/><Relationship Id="rId2" Type="http://schemas.openxmlformats.org/officeDocument/2006/relationships/image" Target="../media/image268.jpeg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1.jpeg"/><Relationship Id="rId2" Type="http://schemas.openxmlformats.org/officeDocument/2006/relationships/image" Target="../media/image270.jpeg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3.jpeg"/><Relationship Id="rId2" Type="http://schemas.openxmlformats.org/officeDocument/2006/relationships/image" Target="../media/image272.jpeg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4.png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5.png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6.pn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7.pn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8.png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9.png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1.emf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2.jpeg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3.jpe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5.jpeg"/><Relationship Id="rId2" Type="http://schemas.openxmlformats.org/officeDocument/2006/relationships/image" Target="../media/image284.jpe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7.jpeg"/><Relationship Id="rId2" Type="http://schemas.openxmlformats.org/officeDocument/2006/relationships/image" Target="../media/image286.jpeg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8.jpeg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9.jpeg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0.jpeg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1.jpeg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4.png"/><Relationship Id="rId2" Type="http://schemas.openxmlformats.org/officeDocument/2006/relationships/image" Target="../media/image293.jpeg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5.jpeg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6.jpeg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7.jpeg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8.jpeg"/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9.jpeg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0.jpeg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2.jpe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3.jpe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4.png"/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5.png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4.png"/><Relationship Id="rId2" Type="http://schemas.openxmlformats.org/officeDocument/2006/relationships/image" Target="../media/image30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7.png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8.jpeg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9.jpeg"/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5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1.jpeg"/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3.png"/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5.png"/><Relationship Id="rId2" Type="http://schemas.openxmlformats.org/officeDocument/2006/relationships/image" Target="../media/image3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microsoft.com/office/2007/relationships/hdphoto" Target="../media/hdphoto2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5.jpeg"/><Relationship Id="rId4" Type="http://schemas.openxmlformats.org/officeDocument/2006/relationships/image" Target="../media/image124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7.pn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3" Type="http://schemas.openxmlformats.org/officeDocument/2006/relationships/image" Target="../media/image131.emf"/><Relationship Id="rId7" Type="http://schemas.openxmlformats.org/officeDocument/2006/relationships/image" Target="../media/image135.emf"/><Relationship Id="rId2" Type="http://schemas.openxmlformats.org/officeDocument/2006/relationships/image" Target="../media/image13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emf"/><Relationship Id="rId5" Type="http://schemas.openxmlformats.org/officeDocument/2006/relationships/image" Target="../media/image133.emf"/><Relationship Id="rId4" Type="http://schemas.openxmlformats.org/officeDocument/2006/relationships/image" Target="../media/image132.emf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jpeg"/><Relationship Id="rId3" Type="http://schemas.openxmlformats.org/officeDocument/2006/relationships/image" Target="../media/image130.emf"/><Relationship Id="rId7" Type="http://schemas.openxmlformats.org/officeDocument/2006/relationships/image" Target="../media/image150.emf"/><Relationship Id="rId2" Type="http://schemas.openxmlformats.org/officeDocument/2006/relationships/image" Target="../media/image14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9.jpeg"/><Relationship Id="rId11" Type="http://schemas.openxmlformats.org/officeDocument/2006/relationships/image" Target="../media/image154.emf"/><Relationship Id="rId5" Type="http://schemas.openxmlformats.org/officeDocument/2006/relationships/image" Target="../media/image148.jpeg"/><Relationship Id="rId10" Type="http://schemas.openxmlformats.org/officeDocument/2006/relationships/image" Target="../media/image153.emf"/><Relationship Id="rId4" Type="http://schemas.openxmlformats.org/officeDocument/2006/relationships/image" Target="../media/image147.jpeg"/><Relationship Id="rId9" Type="http://schemas.openxmlformats.org/officeDocument/2006/relationships/image" Target="../media/image152.jpe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/>
          <p:cNvSpPr txBox="1"/>
          <p:nvPr/>
        </p:nvSpPr>
        <p:spPr>
          <a:xfrm>
            <a:off x="1259632" y="1412776"/>
            <a:ext cx="6480720" cy="10156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sz="60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新九宮格書法模式</a:t>
            </a:r>
            <a:endParaRPr lang="zh-TW" altLang="en-US" sz="50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2411760" y="548680"/>
            <a:ext cx="4248472" cy="70788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輕鬆</a:t>
            </a:r>
            <a:r>
              <a:rPr lang="zh-TW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學書法</a:t>
            </a:r>
            <a:endParaRPr lang="zh-TW" alt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63" y="2810222"/>
            <a:ext cx="7254875" cy="306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887178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10</a:t>
            </a:fld>
            <a:endParaRPr lang="en-US" altLang="zh-TW"/>
          </a:p>
        </p:txBody>
      </p:sp>
      <p:pic>
        <p:nvPicPr>
          <p:cNvPr id="1026" name="Picture 2" descr="C:\Users\Administrator\Dropbox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8640"/>
            <a:ext cx="1660197" cy="64456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ropbox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402" y="188641"/>
            <a:ext cx="1683864" cy="64456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istrator\Dropbox\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359" y="188642"/>
            <a:ext cx="1656184" cy="64456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47533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C38840-3CE2-4698-9E0B-37E61EA77458}" type="slidenum">
              <a:rPr lang="en-US" altLang="zh-TW"/>
              <a:pPr>
                <a:defRPr/>
              </a:pPr>
              <a:t>100</a:t>
            </a:fld>
            <a:endParaRPr lang="en-US" altLang="zh-TW"/>
          </a:p>
        </p:txBody>
      </p:sp>
      <p:sp>
        <p:nvSpPr>
          <p:cNvPr id="130053" name="Rectangle 4"/>
          <p:cNvSpPr>
            <a:spLocks noChangeArrowheads="1"/>
          </p:cNvSpPr>
          <p:nvPr/>
        </p:nvSpPr>
        <p:spPr bwMode="auto">
          <a:xfrm>
            <a:off x="1187624" y="1076325"/>
            <a:ext cx="1250950" cy="5191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TW" altLang="en-US" sz="2800" b="1" dirty="0">
                <a:solidFill>
                  <a:srgbClr val="F9EDE7"/>
                </a:solidFill>
                <a:latin typeface="Times New Roman" pitchFamily="18" charset="0"/>
                <a:ea typeface="標楷體" pitchFamily="65" charset="-120"/>
              </a:rPr>
              <a:t>橫一長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11" y="2276474"/>
            <a:ext cx="8173061" cy="1584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187624" y="4593322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TW" altLang="zh-TW" sz="2400" b="1" kern="100" dirty="0">
                <a:latin typeface="Times New Roman"/>
                <a:ea typeface="新細明體"/>
                <a:cs typeface="Times New Roman"/>
              </a:rPr>
              <a:t>《九成宮醴泉銘》橫一長法舉例</a:t>
            </a:r>
            <a:endParaRPr lang="zh-TW" altLang="zh-TW" sz="2400" b="1" kern="100" dirty="0">
              <a:effectLst/>
              <a:latin typeface="Calibri"/>
              <a:ea typeface="新細明體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00238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C38840-3CE2-4698-9E0B-37E61EA77458}" type="slidenum">
              <a:rPr lang="en-US" altLang="zh-TW"/>
              <a:pPr>
                <a:defRPr/>
              </a:pPr>
              <a:t>101</a:t>
            </a:fld>
            <a:endParaRPr lang="en-US" altLang="zh-TW"/>
          </a:p>
        </p:txBody>
      </p:sp>
      <p:sp>
        <p:nvSpPr>
          <p:cNvPr id="130053" name="Rectangle 4"/>
          <p:cNvSpPr>
            <a:spLocks noChangeArrowheads="1"/>
          </p:cNvSpPr>
          <p:nvPr/>
        </p:nvSpPr>
        <p:spPr bwMode="auto">
          <a:xfrm>
            <a:off x="3275856" y="683985"/>
            <a:ext cx="2646878" cy="5847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TW" altLang="en-US" sz="3200" b="1" dirty="0">
                <a:solidFill>
                  <a:srgbClr val="F9EDE7"/>
                </a:solidFill>
                <a:latin typeface="Times New Roman" pitchFamily="18" charset="0"/>
                <a:ea typeface="標楷體" pitchFamily="65" charset="-120"/>
              </a:rPr>
              <a:t>橫一</a:t>
            </a:r>
            <a:r>
              <a:rPr kumimoji="1" lang="zh-TW" altLang="en-US" sz="3200" b="1" dirty="0" smtClean="0">
                <a:solidFill>
                  <a:srgbClr val="F9EDE7"/>
                </a:solidFill>
                <a:latin typeface="Times New Roman" pitchFamily="18" charset="0"/>
                <a:ea typeface="標楷體" pitchFamily="65" charset="-120"/>
              </a:rPr>
              <a:t>長法舉例</a:t>
            </a:r>
            <a:endParaRPr kumimoji="1" lang="zh-TW" altLang="en-US" sz="3200" b="1" dirty="0">
              <a:solidFill>
                <a:srgbClr val="F9EDE7"/>
              </a:solidFill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7" y="1196752"/>
            <a:ext cx="2270000" cy="2383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468" y="1311425"/>
            <a:ext cx="2222877" cy="2333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055" y="1239417"/>
            <a:ext cx="2170073" cy="2278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212976"/>
            <a:ext cx="2170073" cy="2278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3199497"/>
            <a:ext cx="2339831" cy="2456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073" y="3221194"/>
            <a:ext cx="2255690" cy="2368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212976"/>
            <a:ext cx="2232350" cy="2343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2195736" y="5589240"/>
            <a:ext cx="4824536" cy="545406"/>
          </a:xfrm>
          <a:prstGeom prst="rect">
            <a:avLst/>
          </a:prstGeom>
          <a:noFill/>
          <a:ln w="6350" cap="rnd">
            <a:noFill/>
          </a:ln>
        </p:spPr>
        <p:txBody>
          <a:bodyPr vert="horz" rtlCol="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TW" sz="2800" dirty="0" smtClean="0">
                <a:latin typeface="+mn-ea"/>
                <a:ea typeface="+mn-ea"/>
              </a:rPr>
              <a:t>105</a:t>
            </a:r>
            <a:r>
              <a:rPr lang="zh-TW" altLang="en-US" sz="2800" dirty="0" smtClean="0">
                <a:latin typeface="+mn-ea"/>
                <a:ea typeface="+mn-ea"/>
              </a:rPr>
              <a:t>年翰林版四上國語課本生字</a:t>
            </a:r>
            <a:endParaRPr lang="zh-TW" altLang="en-US" sz="2800" dirty="0">
              <a:latin typeface="+mn-ea"/>
              <a:ea typeface="+mn-ea"/>
            </a:endParaRPr>
          </a:p>
        </p:txBody>
      </p:sp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275" t="23123" r="15040" b="21212"/>
          <a:stretch>
            <a:fillRect/>
          </a:stretch>
        </p:blipFill>
        <p:spPr bwMode="auto">
          <a:xfrm>
            <a:off x="7596336" y="1196752"/>
            <a:ext cx="1195202" cy="11509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0" cstate="print"/>
          <a:srcRect l="5597"/>
          <a:stretch>
            <a:fillRect/>
          </a:stretch>
        </p:blipFill>
        <p:spPr bwMode="auto">
          <a:xfrm>
            <a:off x="7602366" y="2780928"/>
            <a:ext cx="1188318" cy="116054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930" y="1242640"/>
            <a:ext cx="2288398" cy="2402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橢圓 16"/>
          <p:cNvSpPr/>
          <p:nvPr/>
        </p:nvSpPr>
        <p:spPr>
          <a:xfrm>
            <a:off x="6084168" y="1988840"/>
            <a:ext cx="742322" cy="100811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82773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C38840-3CE2-4698-9E0B-37E61EA77458}" type="slidenum">
              <a:rPr lang="en-US" altLang="zh-TW"/>
              <a:pPr>
                <a:defRPr/>
              </a:pPr>
              <a:t>102</a:t>
            </a:fld>
            <a:endParaRPr lang="en-US" altLang="zh-TW" dirty="0"/>
          </a:p>
        </p:txBody>
      </p:sp>
      <p:pic>
        <p:nvPicPr>
          <p:cNvPr id="16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449" y="1988217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17" name="文字方塊 18"/>
          <p:cNvSpPr txBox="1">
            <a:spLocks noChangeArrowheads="1"/>
          </p:cNvSpPr>
          <p:nvPr/>
        </p:nvSpPr>
        <p:spPr bwMode="auto">
          <a:xfrm>
            <a:off x="1619672" y="2065015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其</a:t>
            </a:r>
            <a:endParaRPr lang="zh-TW" altLang="en-US" sz="11000" b="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2195736" y="5815717"/>
            <a:ext cx="4536505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  長畫更長  短畫更短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4" name="文字方塊 23"/>
          <p:cNvSpPr txBox="1"/>
          <p:nvPr/>
        </p:nvSpPr>
        <p:spPr>
          <a:xfrm>
            <a:off x="2195737" y="5085184"/>
            <a:ext cx="4536504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長畫在外面 短畫在裡面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22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126" y="1984050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39" name="文字方塊 18"/>
          <p:cNvSpPr txBox="1">
            <a:spLocks noChangeArrowheads="1"/>
          </p:cNvSpPr>
          <p:nvPr/>
        </p:nvSpPr>
        <p:spPr bwMode="auto">
          <a:xfrm>
            <a:off x="5646891" y="2060848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蓄</a:t>
            </a:r>
            <a:endParaRPr lang="zh-TW" altLang="en-US" sz="11000" b="0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0" name="橢圓 39"/>
          <p:cNvSpPr/>
          <p:nvPr/>
        </p:nvSpPr>
        <p:spPr>
          <a:xfrm>
            <a:off x="5724128" y="249289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1" name="橢圓 40"/>
          <p:cNvSpPr/>
          <p:nvPr/>
        </p:nvSpPr>
        <p:spPr>
          <a:xfrm>
            <a:off x="6876256" y="24208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2" name="橢圓 41"/>
          <p:cNvSpPr/>
          <p:nvPr/>
        </p:nvSpPr>
        <p:spPr>
          <a:xfrm>
            <a:off x="1691680" y="285293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73" name="橢圓 72"/>
          <p:cNvSpPr/>
          <p:nvPr/>
        </p:nvSpPr>
        <p:spPr>
          <a:xfrm>
            <a:off x="2893574" y="4212704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74" name="橢圓 73"/>
          <p:cNvSpPr/>
          <p:nvPr/>
        </p:nvSpPr>
        <p:spPr>
          <a:xfrm>
            <a:off x="6948264" y="4185421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75" name="橢圓 74"/>
          <p:cNvSpPr/>
          <p:nvPr/>
        </p:nvSpPr>
        <p:spPr>
          <a:xfrm>
            <a:off x="2411760" y="399668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76" name="橢圓 75"/>
          <p:cNvSpPr/>
          <p:nvPr/>
        </p:nvSpPr>
        <p:spPr>
          <a:xfrm>
            <a:off x="1475656" y="408545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77" name="橢圓 76"/>
          <p:cNvSpPr/>
          <p:nvPr/>
        </p:nvSpPr>
        <p:spPr>
          <a:xfrm>
            <a:off x="1763688" y="4572744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78" name="橢圓 77"/>
          <p:cNvSpPr/>
          <p:nvPr/>
        </p:nvSpPr>
        <p:spPr>
          <a:xfrm>
            <a:off x="6084168" y="430148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79" name="橢圓 78"/>
          <p:cNvSpPr/>
          <p:nvPr/>
        </p:nvSpPr>
        <p:spPr>
          <a:xfrm>
            <a:off x="7155904" y="458112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80" name="橢圓 79"/>
          <p:cNvSpPr/>
          <p:nvPr/>
        </p:nvSpPr>
        <p:spPr>
          <a:xfrm>
            <a:off x="5436096" y="430148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 w="12700">
                <a:solidFill>
                  <a:schemeClr val="tx1"/>
                </a:solidFill>
              </a:ln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7163" y="116632"/>
            <a:ext cx="37496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0809806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0E2EAF2-C907-4F0D-B0E5-2EB39D0670F2}" type="slidenum">
              <a:rPr lang="en-US" altLang="zh-TW"/>
              <a:pPr>
                <a:defRPr/>
              </a:pPr>
              <a:t>103</a:t>
            </a:fld>
            <a:endParaRPr lang="en-US" altLang="zh-TW"/>
          </a:p>
        </p:txBody>
      </p:sp>
      <p:sp>
        <p:nvSpPr>
          <p:cNvPr id="877570" name="Rectangle 2"/>
          <p:cNvSpPr>
            <a:spLocks noGrp="1" noChangeArrowheads="1"/>
          </p:cNvSpPr>
          <p:nvPr>
            <p:ph type="title"/>
          </p:nvPr>
        </p:nvSpPr>
        <p:spPr>
          <a:xfrm>
            <a:off x="2801118" y="332656"/>
            <a:ext cx="3283050" cy="835025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二、撇捺法</a:t>
            </a:r>
          </a:p>
        </p:txBody>
      </p:sp>
      <p:sp>
        <p:nvSpPr>
          <p:cNvPr id="131076" name="Rectangle 3"/>
          <p:cNvSpPr>
            <a:spLocks noChangeArrowheads="1"/>
          </p:cNvSpPr>
          <p:nvPr/>
        </p:nvSpPr>
        <p:spPr bwMode="auto">
          <a:xfrm>
            <a:off x="755650" y="1484784"/>
            <a:ext cx="7561263" cy="946150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95275" eaLnBrk="1" hangingPunct="1"/>
            <a:r>
              <a:rPr kumimoji="1" lang="zh-TW" altLang="en-US" sz="2800" b="1">
                <a:solidFill>
                  <a:srgbClr val="A12503"/>
                </a:solidFill>
                <a:latin typeface="標楷體" pitchFamily="65" charset="-120"/>
                <a:ea typeface="標楷體" pitchFamily="65" charset="-120"/>
              </a:rPr>
              <a:t>一字之中，有撇捺就優先將撇捺拉到左、右</a:t>
            </a:r>
          </a:p>
          <a:p>
            <a:pPr indent="295275" eaLnBrk="1" hangingPunct="1"/>
            <a:r>
              <a:rPr kumimoji="1" lang="zh-TW" altLang="en-US" sz="2800" b="1">
                <a:solidFill>
                  <a:srgbClr val="A12503"/>
                </a:solidFill>
                <a:latin typeface="標楷體" pitchFamily="65" charset="-120"/>
                <a:ea typeface="標楷體" pitchFamily="65" charset="-120"/>
              </a:rPr>
              <a:t>邊宮，其 餘筆畫都緊縮在中宮內。</a:t>
            </a:r>
          </a:p>
        </p:txBody>
      </p:sp>
      <p:pic>
        <p:nvPicPr>
          <p:cNvPr id="131077" name="Picture 19" descr="圖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314" y="2951721"/>
            <a:ext cx="1224574" cy="12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8" name="Picture 20" descr="圖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907568"/>
            <a:ext cx="1221932" cy="1234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9" name="Picture 21" descr="13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868" y="2913524"/>
            <a:ext cx="1224196" cy="123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80" name="Picture 22" descr="圖9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2780006"/>
            <a:ext cx="1224352" cy="1354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81" name="Picture 23" descr="圖7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828" y="2939551"/>
            <a:ext cx="1259876" cy="1274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82" name="Picture 24" descr="img0085"/>
          <p:cNvPicPr>
            <a:picLocks noChangeAspect="1" noChangeArrowheads="1"/>
          </p:cNvPicPr>
          <p:nvPr/>
        </p:nvPicPr>
        <p:blipFill>
          <a:blip r:embed="rId7" cstate="print"/>
          <a:srcRect l="1416" t="931" r="1312" b="2208"/>
          <a:stretch>
            <a:fillRect/>
          </a:stretch>
        </p:blipFill>
        <p:spPr bwMode="auto">
          <a:xfrm>
            <a:off x="5508104" y="4651376"/>
            <a:ext cx="1221932" cy="1224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83" name="Picture 25" descr="img0083"/>
          <p:cNvPicPr>
            <a:picLocks noChangeAspect="1" noChangeArrowheads="1"/>
          </p:cNvPicPr>
          <p:nvPr/>
        </p:nvPicPr>
        <p:blipFill>
          <a:blip r:embed="rId8" cstate="print"/>
          <a:srcRect l="2528" t="3085" r="1334" b="1593"/>
          <a:stretch>
            <a:fillRect/>
          </a:stretch>
        </p:blipFill>
        <p:spPr bwMode="auto">
          <a:xfrm>
            <a:off x="7092280" y="4651375"/>
            <a:ext cx="1226194" cy="1226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84" name="Picture 26" descr="img0081"/>
          <p:cNvPicPr>
            <a:picLocks noChangeAspect="1" noChangeArrowheads="1"/>
          </p:cNvPicPr>
          <p:nvPr/>
        </p:nvPicPr>
        <p:blipFill>
          <a:blip r:embed="rId9" cstate="print"/>
          <a:srcRect l="990" t="1987" r="1253" b="983"/>
          <a:stretch>
            <a:fillRect/>
          </a:stretch>
        </p:blipFill>
        <p:spPr bwMode="auto">
          <a:xfrm>
            <a:off x="3923290" y="4651376"/>
            <a:ext cx="1224774" cy="1224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85" name="Picture 28" descr="img0073"/>
          <p:cNvPicPr>
            <a:picLocks noChangeAspect="1" noChangeArrowheads="1"/>
          </p:cNvPicPr>
          <p:nvPr/>
        </p:nvPicPr>
        <p:blipFill>
          <a:blip r:embed="rId10" cstate="print"/>
          <a:srcRect l="1730" t="1715" b="1697"/>
          <a:stretch>
            <a:fillRect/>
          </a:stretch>
        </p:blipFill>
        <p:spPr bwMode="auto">
          <a:xfrm>
            <a:off x="613764" y="4631484"/>
            <a:ext cx="1221932" cy="1211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86" name="Picture 29" descr="img0094"/>
          <p:cNvPicPr>
            <a:picLocks noChangeAspect="1" noChangeArrowheads="1"/>
          </p:cNvPicPr>
          <p:nvPr/>
        </p:nvPicPr>
        <p:blipFill>
          <a:blip r:embed="rId11" cstate="print"/>
          <a:srcRect l="1456" t="1950" r="1947" b="2765"/>
          <a:stretch>
            <a:fillRect/>
          </a:stretch>
        </p:blipFill>
        <p:spPr bwMode="auto">
          <a:xfrm>
            <a:off x="2339114" y="4631251"/>
            <a:ext cx="1224774" cy="120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4EADB63-D2E2-41DC-829A-BCDB2D0601C9}" type="slidenum">
              <a:rPr lang="en-US" altLang="zh-TW"/>
              <a:pPr>
                <a:defRPr/>
              </a:pPr>
              <a:t>104</a:t>
            </a:fld>
            <a:endParaRPr lang="en-US" altLang="zh-TW"/>
          </a:p>
        </p:txBody>
      </p:sp>
      <p:sp>
        <p:nvSpPr>
          <p:cNvPr id="132101" name="Rectangle 4"/>
          <p:cNvSpPr>
            <a:spLocks noChangeArrowheads="1"/>
          </p:cNvSpPr>
          <p:nvPr/>
        </p:nvSpPr>
        <p:spPr bwMode="auto">
          <a:xfrm>
            <a:off x="1448842" y="1076325"/>
            <a:ext cx="1250950" cy="5191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TW" altLang="en-US" sz="2800" b="1" dirty="0">
                <a:solidFill>
                  <a:srgbClr val="F9EDE7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撇捺法</a:t>
            </a:r>
          </a:p>
        </p:txBody>
      </p:sp>
      <p:pic>
        <p:nvPicPr>
          <p:cNvPr id="132102" name="Picture 5" descr="中宮軸線區1"/>
          <p:cNvPicPr>
            <a:picLocks noChangeAspect="1" noChangeArrowheads="1"/>
          </p:cNvPicPr>
          <p:nvPr/>
        </p:nvPicPr>
        <p:blipFill>
          <a:blip r:embed="rId2" cstate="print">
            <a:lum bright="6000" contrast="-96000"/>
          </a:blip>
          <a:srcRect t="2863" r="8147" b="5629"/>
          <a:stretch>
            <a:fillRect/>
          </a:stretch>
        </p:blipFill>
        <p:spPr bwMode="auto">
          <a:xfrm>
            <a:off x="14437096" y="549274"/>
            <a:ext cx="577850" cy="58340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96752"/>
            <a:ext cx="3170759" cy="5013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6948264" y="1052736"/>
            <a:ext cx="432048" cy="5472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4EADB63-D2E2-41DC-829A-BCDB2D0601C9}" type="slidenum">
              <a:rPr lang="en-US" altLang="zh-TW"/>
              <a:pPr>
                <a:defRPr/>
              </a:pPr>
              <a:t>105</a:t>
            </a:fld>
            <a:endParaRPr lang="en-US" altLang="zh-TW"/>
          </a:p>
        </p:txBody>
      </p:sp>
      <p:sp>
        <p:nvSpPr>
          <p:cNvPr id="132101" name="Rectangle 4"/>
          <p:cNvSpPr>
            <a:spLocks noChangeArrowheads="1"/>
          </p:cNvSpPr>
          <p:nvPr/>
        </p:nvSpPr>
        <p:spPr bwMode="auto">
          <a:xfrm>
            <a:off x="1448842" y="1076325"/>
            <a:ext cx="1250950" cy="5191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TW" altLang="en-US" sz="2800" b="1" dirty="0">
                <a:solidFill>
                  <a:srgbClr val="F9EDE7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撇捺法</a:t>
            </a:r>
          </a:p>
        </p:txBody>
      </p:sp>
      <p:pic>
        <p:nvPicPr>
          <p:cNvPr id="132102" name="Picture 5" descr="中宮軸線區1"/>
          <p:cNvPicPr>
            <a:picLocks noChangeAspect="1" noChangeArrowheads="1"/>
          </p:cNvPicPr>
          <p:nvPr/>
        </p:nvPicPr>
        <p:blipFill>
          <a:blip r:embed="rId2" cstate="print">
            <a:lum bright="6000" contrast="-96000"/>
          </a:blip>
          <a:srcRect t="2863" r="8147" b="5629"/>
          <a:stretch>
            <a:fillRect/>
          </a:stretch>
        </p:blipFill>
        <p:spPr bwMode="auto">
          <a:xfrm>
            <a:off x="14437096" y="549274"/>
            <a:ext cx="577850" cy="58340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349500"/>
            <a:ext cx="7838602" cy="1583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278325" y="4769922"/>
            <a:ext cx="47419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TW" altLang="zh-TW" sz="2400" b="1" kern="100" dirty="0">
                <a:latin typeface="Times New Roman"/>
                <a:ea typeface="新細明體"/>
                <a:cs typeface="Times New Roman"/>
              </a:rPr>
              <a:t>《九成宮醴泉銘》撇捺法舉例</a:t>
            </a:r>
            <a:endParaRPr lang="zh-TW" altLang="zh-TW" sz="2400" b="1" kern="100" dirty="0">
              <a:effectLst/>
              <a:latin typeface="Calibri"/>
              <a:ea typeface="新細明體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80580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4EADB63-D2E2-41DC-829A-BCDB2D0601C9}" type="slidenum">
              <a:rPr lang="en-US" altLang="zh-TW"/>
              <a:pPr>
                <a:defRPr/>
              </a:pPr>
              <a:t>106</a:t>
            </a:fld>
            <a:endParaRPr lang="en-US" altLang="zh-TW"/>
          </a:p>
        </p:txBody>
      </p:sp>
      <p:sp>
        <p:nvSpPr>
          <p:cNvPr id="132101" name="Rectangle 4"/>
          <p:cNvSpPr>
            <a:spLocks noChangeArrowheads="1"/>
          </p:cNvSpPr>
          <p:nvPr/>
        </p:nvSpPr>
        <p:spPr bwMode="auto">
          <a:xfrm>
            <a:off x="3545981" y="558566"/>
            <a:ext cx="2236510" cy="5847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TW" altLang="en-US" sz="3200" b="1" dirty="0">
                <a:solidFill>
                  <a:srgbClr val="F9EDE7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撇捺</a:t>
            </a:r>
            <a:r>
              <a:rPr kumimoji="1" lang="zh-TW" altLang="en-US" sz="3200" b="1" dirty="0" smtClean="0">
                <a:solidFill>
                  <a:srgbClr val="F9EDE7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法舉例</a:t>
            </a:r>
            <a:endParaRPr kumimoji="1" lang="zh-TW" altLang="en-US" sz="3200" b="1" dirty="0">
              <a:solidFill>
                <a:srgbClr val="F9EDE7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132102" name="Picture 5" descr="中宮軸線區1"/>
          <p:cNvPicPr>
            <a:picLocks noChangeAspect="1" noChangeArrowheads="1"/>
          </p:cNvPicPr>
          <p:nvPr/>
        </p:nvPicPr>
        <p:blipFill>
          <a:blip r:embed="rId2" cstate="print">
            <a:lum bright="6000" contrast="-96000"/>
          </a:blip>
          <a:srcRect t="2863" r="8147" b="5629"/>
          <a:stretch>
            <a:fillRect/>
          </a:stretch>
        </p:blipFill>
        <p:spPr bwMode="auto">
          <a:xfrm>
            <a:off x="14437096" y="549274"/>
            <a:ext cx="577850" cy="58340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8496944" cy="4601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195736" y="5589240"/>
            <a:ext cx="4824536" cy="545406"/>
          </a:xfrm>
          <a:prstGeom prst="rect">
            <a:avLst/>
          </a:prstGeom>
          <a:noFill/>
          <a:ln w="6350" cap="rnd">
            <a:noFill/>
          </a:ln>
        </p:spPr>
        <p:txBody>
          <a:bodyPr vert="horz" rtlCol="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TW" sz="2800" dirty="0" smtClean="0">
                <a:latin typeface="+mn-ea"/>
                <a:ea typeface="+mn-ea"/>
              </a:rPr>
              <a:t>105</a:t>
            </a:r>
            <a:r>
              <a:rPr lang="zh-TW" altLang="en-US" sz="2800" dirty="0" smtClean="0">
                <a:latin typeface="+mn-ea"/>
                <a:ea typeface="+mn-ea"/>
              </a:rPr>
              <a:t>年翰林版四上國語課本生字</a:t>
            </a:r>
            <a:endParaRPr lang="zh-TW" altLang="en-US" sz="28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31317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C38840-3CE2-4698-9E0B-37E61EA77458}" type="slidenum">
              <a:rPr lang="en-US" altLang="zh-TW"/>
              <a:pPr>
                <a:defRPr/>
              </a:pPr>
              <a:t>107</a:t>
            </a:fld>
            <a:endParaRPr lang="en-US" altLang="zh-TW"/>
          </a:p>
        </p:txBody>
      </p:sp>
      <p:pic>
        <p:nvPicPr>
          <p:cNvPr id="16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909" y="1916832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17" name="文字方塊 18"/>
          <p:cNvSpPr txBox="1">
            <a:spLocks noChangeArrowheads="1"/>
          </p:cNvSpPr>
          <p:nvPr/>
        </p:nvSpPr>
        <p:spPr bwMode="auto">
          <a:xfrm>
            <a:off x="1691680" y="1988840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未</a:t>
            </a:r>
          </a:p>
        </p:txBody>
      </p:sp>
      <p:pic>
        <p:nvPicPr>
          <p:cNvPr id="19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349" y="1974156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20" name="文字方塊 18"/>
          <p:cNvSpPr txBox="1">
            <a:spLocks noChangeArrowheads="1"/>
          </p:cNvSpPr>
          <p:nvPr/>
        </p:nvSpPr>
        <p:spPr bwMode="auto">
          <a:xfrm>
            <a:off x="5652120" y="2065015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眾</a:t>
            </a:r>
            <a:endParaRPr lang="zh-TW" altLang="en-US" sz="110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sp>
        <p:nvSpPr>
          <p:cNvPr id="25" name="橢圓 24"/>
          <p:cNvSpPr/>
          <p:nvPr/>
        </p:nvSpPr>
        <p:spPr>
          <a:xfrm>
            <a:off x="2893574" y="393305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" name="橢圓 39"/>
          <p:cNvSpPr/>
          <p:nvPr/>
        </p:nvSpPr>
        <p:spPr>
          <a:xfrm>
            <a:off x="2483768" y="450912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1" name="橢圓 40"/>
          <p:cNvSpPr/>
          <p:nvPr/>
        </p:nvSpPr>
        <p:spPr>
          <a:xfrm>
            <a:off x="1763688" y="393305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2" name="橢圓 41"/>
          <p:cNvSpPr/>
          <p:nvPr/>
        </p:nvSpPr>
        <p:spPr>
          <a:xfrm>
            <a:off x="3503174" y="418261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橢圓 42"/>
          <p:cNvSpPr/>
          <p:nvPr/>
        </p:nvSpPr>
        <p:spPr>
          <a:xfrm>
            <a:off x="7003504" y="42210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4" name="橢圓 43"/>
          <p:cNvSpPr/>
          <p:nvPr/>
        </p:nvSpPr>
        <p:spPr>
          <a:xfrm>
            <a:off x="7155904" y="43734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5" name="橢圓 44"/>
          <p:cNvSpPr/>
          <p:nvPr/>
        </p:nvSpPr>
        <p:spPr>
          <a:xfrm>
            <a:off x="7308304" y="45258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橢圓 22"/>
          <p:cNvSpPr/>
          <p:nvPr/>
        </p:nvSpPr>
        <p:spPr>
          <a:xfrm>
            <a:off x="1763688" y="2924944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橢圓 23"/>
          <p:cNvSpPr/>
          <p:nvPr/>
        </p:nvSpPr>
        <p:spPr>
          <a:xfrm>
            <a:off x="2987824" y="2924944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橢圓 25"/>
          <p:cNvSpPr/>
          <p:nvPr/>
        </p:nvSpPr>
        <p:spPr>
          <a:xfrm>
            <a:off x="5796136" y="2996952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橢圓 26"/>
          <p:cNvSpPr/>
          <p:nvPr/>
        </p:nvSpPr>
        <p:spPr>
          <a:xfrm>
            <a:off x="6948264" y="2996952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7163" y="116632"/>
            <a:ext cx="3749675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文字方塊 27"/>
          <p:cNvSpPr txBox="1"/>
          <p:nvPr/>
        </p:nvSpPr>
        <p:spPr>
          <a:xfrm>
            <a:off x="2195736" y="5815717"/>
            <a:ext cx="4536505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  長畫更長  短畫更短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2195737" y="5085184"/>
            <a:ext cx="4536504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長畫在外面 短畫在裡面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92598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0F81BC63-A583-484D-84AA-F2A630DD44E7}" type="slidenum">
              <a:rPr lang="en-US" altLang="zh-TW"/>
              <a:pPr>
                <a:defRPr/>
              </a:pPr>
              <a:t>108</a:t>
            </a:fld>
            <a:endParaRPr lang="en-US" altLang="zh-TW"/>
          </a:p>
        </p:txBody>
      </p:sp>
      <p:sp>
        <p:nvSpPr>
          <p:cNvPr id="879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706662" y="188640"/>
            <a:ext cx="3665538" cy="1011238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三、長鉤法</a:t>
            </a:r>
          </a:p>
        </p:txBody>
      </p:sp>
      <p:sp>
        <p:nvSpPr>
          <p:cNvPr id="133124" name="Rectangle 3"/>
          <p:cNvSpPr>
            <a:spLocks noChangeArrowheads="1"/>
          </p:cNvSpPr>
          <p:nvPr/>
        </p:nvSpPr>
        <p:spPr bwMode="auto">
          <a:xfrm>
            <a:off x="611188" y="1546746"/>
            <a:ext cx="7920037" cy="946150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95275" eaLnBrk="1" hangingPunct="1"/>
            <a:r>
              <a:rPr kumimoji="1" lang="zh-TW" altLang="en-US" sz="2800" b="1">
                <a:solidFill>
                  <a:srgbClr val="A12503"/>
                </a:solidFill>
                <a:latin typeface="Times New Roman" pitchFamily="18" charset="0"/>
                <a:ea typeface="標楷體" pitchFamily="65" charset="-120"/>
              </a:rPr>
              <a:t>一字之中，有斜鉤就優先將斜鉤拉到左、右邊宮，其餘筆畫都緊縮在中宮內。</a:t>
            </a:r>
            <a:r>
              <a:rPr kumimoji="1" lang="zh-TW" altLang="en-US" sz="2400">
                <a:latin typeface="Times New Roman" pitchFamily="18" charset="0"/>
              </a:rPr>
              <a:t> </a:t>
            </a:r>
          </a:p>
        </p:txBody>
      </p:sp>
      <p:pic>
        <p:nvPicPr>
          <p:cNvPr id="133125" name="Picture 12" descr="圖7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751" y="2994521"/>
            <a:ext cx="1266825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26" name="Picture 14" descr="圖5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4763" y="2962300"/>
            <a:ext cx="127952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27" name="Picture 15" descr="圖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963" y="2960712"/>
            <a:ext cx="1279525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28" name="Picture 16" descr="13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7951" y="3013571"/>
            <a:ext cx="130175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29" name="Picture 23" descr="img008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738" y="4868887"/>
            <a:ext cx="1368425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30" name="Picture 24" descr="img007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60526" y="4859362"/>
            <a:ext cx="1357312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31" name="Picture 25" descr="img008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7726" y="4859362"/>
            <a:ext cx="1368425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32" name="Picture 26" descr="img008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87951" y="4881587"/>
            <a:ext cx="1368425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8531DA3-EB1A-404D-82A0-E15406290755}" type="slidenum">
              <a:rPr lang="en-US" altLang="zh-TW"/>
              <a:pPr>
                <a:defRPr/>
              </a:pPr>
              <a:t>109</a:t>
            </a:fld>
            <a:endParaRPr lang="en-US" altLang="zh-TW"/>
          </a:p>
        </p:txBody>
      </p:sp>
      <p:sp>
        <p:nvSpPr>
          <p:cNvPr id="134147" name="Rectangle 2"/>
          <p:cNvSpPr>
            <a:spLocks noChangeArrowheads="1"/>
          </p:cNvSpPr>
          <p:nvPr/>
        </p:nvSpPr>
        <p:spPr bwMode="auto">
          <a:xfrm>
            <a:off x="1692275" y="981075"/>
            <a:ext cx="1261884" cy="52322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TW" altLang="en-US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長鉤法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891631"/>
            <a:ext cx="3162748" cy="5013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5292080" y="692696"/>
            <a:ext cx="432048" cy="5472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D1C144F-93F8-4A8A-9874-5B835500AFF7}" type="slidenum">
              <a:rPr lang="en-US" altLang="zh-TW"/>
              <a:pPr>
                <a:defRPr/>
              </a:pPr>
              <a:t>11</a:t>
            </a:fld>
            <a:endParaRPr lang="en-US" altLang="zh-TW"/>
          </a:p>
        </p:txBody>
      </p:sp>
      <p:pic>
        <p:nvPicPr>
          <p:cNvPr id="2050" name="Picture 2" descr="C:\Users\Administrator\Dropbox\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905" y="496925"/>
            <a:ext cx="1541319" cy="60284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Dropbox\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96925"/>
            <a:ext cx="1550054" cy="60284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515731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8531DA3-EB1A-404D-82A0-E15406290755}" type="slidenum">
              <a:rPr lang="en-US" altLang="zh-TW"/>
              <a:pPr>
                <a:defRPr/>
              </a:pPr>
              <a:t>110</a:t>
            </a:fld>
            <a:endParaRPr lang="en-US" altLang="zh-TW"/>
          </a:p>
        </p:txBody>
      </p:sp>
      <p:sp>
        <p:nvSpPr>
          <p:cNvPr id="134147" name="Rectangle 2"/>
          <p:cNvSpPr>
            <a:spLocks noChangeArrowheads="1"/>
          </p:cNvSpPr>
          <p:nvPr/>
        </p:nvSpPr>
        <p:spPr bwMode="auto">
          <a:xfrm>
            <a:off x="1692275" y="981075"/>
            <a:ext cx="1261884" cy="52322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TW" altLang="en-US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長鉤法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77046"/>
            <a:ext cx="7736904" cy="1511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546479" y="4581128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2400" b="1" dirty="0">
                <a:latin typeface="Times New Roman"/>
                <a:ea typeface="新細明體"/>
                <a:cs typeface="Times New Roman"/>
              </a:rPr>
              <a:t>《九成宮醴泉銘》長鉤法舉例</a:t>
            </a:r>
            <a:endParaRPr lang="zh-TW" altLang="en-US" sz="2400" b="1" dirty="0"/>
          </a:p>
        </p:txBody>
      </p:sp>
    </p:spTree>
    <p:extLst>
      <p:ext uri="{BB962C8B-B14F-4D97-AF65-F5344CB8AC3E}">
        <p14:creationId xmlns="" xmlns:p14="http://schemas.microsoft.com/office/powerpoint/2010/main" val="2004538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8531DA3-EB1A-404D-82A0-E15406290755}" type="slidenum">
              <a:rPr lang="en-US" altLang="zh-TW"/>
              <a:pPr>
                <a:defRPr/>
              </a:pPr>
              <a:t>111</a:t>
            </a:fld>
            <a:endParaRPr lang="en-US" altLang="zh-TW"/>
          </a:p>
        </p:txBody>
      </p:sp>
      <p:sp>
        <p:nvSpPr>
          <p:cNvPr id="134147" name="Rectangle 2"/>
          <p:cNvSpPr>
            <a:spLocks noChangeArrowheads="1"/>
          </p:cNvSpPr>
          <p:nvPr/>
        </p:nvSpPr>
        <p:spPr bwMode="auto">
          <a:xfrm>
            <a:off x="3415610" y="620688"/>
            <a:ext cx="2236510" cy="5847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長鉤</a:t>
            </a:r>
            <a:r>
              <a:rPr kumimoji="1" lang="zh-TW" altLang="en-US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法舉例</a:t>
            </a:r>
            <a:endParaRPr kumimoji="1" lang="zh-TW" altLang="en-US" sz="3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8704213" cy="4777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195736" y="5589240"/>
            <a:ext cx="4824536" cy="545406"/>
          </a:xfrm>
          <a:prstGeom prst="rect">
            <a:avLst/>
          </a:prstGeom>
          <a:noFill/>
          <a:ln w="6350" cap="rnd">
            <a:noFill/>
          </a:ln>
        </p:spPr>
        <p:txBody>
          <a:bodyPr vert="horz" rtlCol="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TW" sz="2800" dirty="0" smtClean="0">
                <a:latin typeface="+mn-ea"/>
                <a:ea typeface="+mn-ea"/>
              </a:rPr>
              <a:t>105</a:t>
            </a:r>
            <a:r>
              <a:rPr lang="zh-TW" altLang="en-US" sz="2800" dirty="0" smtClean="0">
                <a:latin typeface="+mn-ea"/>
                <a:ea typeface="+mn-ea"/>
              </a:rPr>
              <a:t>年翰林版四上國語課本生字</a:t>
            </a:r>
            <a:endParaRPr lang="zh-TW" altLang="en-US" sz="28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87113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C38840-3CE2-4698-9E0B-37E61EA77458}" type="slidenum">
              <a:rPr lang="en-US" altLang="zh-TW"/>
              <a:pPr>
                <a:defRPr/>
              </a:pPr>
              <a:t>112</a:t>
            </a:fld>
            <a:endParaRPr lang="en-US" altLang="zh-TW"/>
          </a:p>
        </p:txBody>
      </p:sp>
      <p:pic>
        <p:nvPicPr>
          <p:cNvPr id="16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909" y="1988840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17" name="文字方塊 18"/>
          <p:cNvSpPr txBox="1">
            <a:spLocks noChangeArrowheads="1"/>
          </p:cNvSpPr>
          <p:nvPr/>
        </p:nvSpPr>
        <p:spPr bwMode="auto">
          <a:xfrm>
            <a:off x="1686451" y="2060848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或</a:t>
            </a:r>
          </a:p>
        </p:txBody>
      </p:sp>
      <p:pic>
        <p:nvPicPr>
          <p:cNvPr id="19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349" y="2046164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20" name="文字方塊 18"/>
          <p:cNvSpPr txBox="1">
            <a:spLocks noChangeArrowheads="1"/>
          </p:cNvSpPr>
          <p:nvPr/>
        </p:nvSpPr>
        <p:spPr bwMode="auto">
          <a:xfrm>
            <a:off x="5652120" y="2137023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挑</a:t>
            </a:r>
            <a:endParaRPr lang="zh-TW" altLang="en-US" sz="110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sp>
        <p:nvSpPr>
          <p:cNvPr id="25" name="橢圓 24"/>
          <p:cNvSpPr/>
          <p:nvPr/>
        </p:nvSpPr>
        <p:spPr>
          <a:xfrm>
            <a:off x="2893574" y="386104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" name="橢圓 39"/>
          <p:cNvSpPr/>
          <p:nvPr/>
        </p:nvSpPr>
        <p:spPr>
          <a:xfrm>
            <a:off x="2483768" y="450912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1" name="橢圓 40"/>
          <p:cNvSpPr/>
          <p:nvPr/>
        </p:nvSpPr>
        <p:spPr>
          <a:xfrm>
            <a:off x="1763688" y="4005064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2" name="橢圓 41"/>
          <p:cNvSpPr/>
          <p:nvPr/>
        </p:nvSpPr>
        <p:spPr>
          <a:xfrm>
            <a:off x="3503174" y="418261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橢圓 42"/>
          <p:cNvSpPr/>
          <p:nvPr/>
        </p:nvSpPr>
        <p:spPr>
          <a:xfrm>
            <a:off x="7003504" y="42210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4" name="橢圓 43"/>
          <p:cNvSpPr/>
          <p:nvPr/>
        </p:nvSpPr>
        <p:spPr>
          <a:xfrm>
            <a:off x="7155904" y="43734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5" name="橢圓 44"/>
          <p:cNvSpPr/>
          <p:nvPr/>
        </p:nvSpPr>
        <p:spPr>
          <a:xfrm>
            <a:off x="7308304" y="45258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橢圓 22"/>
          <p:cNvSpPr/>
          <p:nvPr/>
        </p:nvSpPr>
        <p:spPr>
          <a:xfrm>
            <a:off x="1763688" y="2996952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橢圓 23"/>
          <p:cNvSpPr/>
          <p:nvPr/>
        </p:nvSpPr>
        <p:spPr>
          <a:xfrm>
            <a:off x="2915816" y="306896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橢圓 25"/>
          <p:cNvSpPr/>
          <p:nvPr/>
        </p:nvSpPr>
        <p:spPr>
          <a:xfrm>
            <a:off x="5724128" y="2924944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橢圓 26"/>
          <p:cNvSpPr/>
          <p:nvPr/>
        </p:nvSpPr>
        <p:spPr>
          <a:xfrm>
            <a:off x="6948264" y="306896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7163" y="188640"/>
            <a:ext cx="3749675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文字方塊 27"/>
          <p:cNvSpPr txBox="1"/>
          <p:nvPr/>
        </p:nvSpPr>
        <p:spPr>
          <a:xfrm>
            <a:off x="2195736" y="5815717"/>
            <a:ext cx="4536505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  長畫更長  短畫更短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2195737" y="5085184"/>
            <a:ext cx="4536504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長畫在外面 短畫在裡面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92598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3C52561-2EFF-4905-939A-A4EE4CE70400}" type="slidenum">
              <a:rPr lang="en-US" altLang="zh-TW"/>
              <a:pPr>
                <a:defRPr/>
              </a:pPr>
              <a:t>113</a:t>
            </a:fld>
            <a:endParaRPr lang="en-US" altLang="zh-TW"/>
          </a:p>
        </p:txBody>
      </p:sp>
      <p:sp>
        <p:nvSpPr>
          <p:cNvPr id="880649" name="Rectangle 9"/>
          <p:cNvSpPr>
            <a:spLocks noGrp="1" noChangeArrowheads="1"/>
          </p:cNvSpPr>
          <p:nvPr>
            <p:ph type="title"/>
          </p:nvPr>
        </p:nvSpPr>
        <p:spPr>
          <a:xfrm>
            <a:off x="719336" y="170954"/>
            <a:ext cx="7885112" cy="881782"/>
          </a:xfrm>
          <a:noFill/>
        </p:spPr>
        <p:txBody>
          <a:bodyPr lIns="92075" tIns="46038" rIns="92075" bIns="46038">
            <a:normAutofit fontScale="90000"/>
          </a:bodyPr>
          <a:lstStyle/>
          <a:p>
            <a:pPr eaLnBrk="1" hangingPunct="1">
              <a:defRPr/>
            </a:pP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四、頂天立地      五、出頭伸腳</a:t>
            </a:r>
          </a:p>
        </p:txBody>
      </p:sp>
      <p:sp>
        <p:nvSpPr>
          <p:cNvPr id="135171" name="Rectangle 2"/>
          <p:cNvSpPr>
            <a:spLocks noChangeArrowheads="1"/>
          </p:cNvSpPr>
          <p:nvPr/>
        </p:nvSpPr>
        <p:spPr bwMode="auto">
          <a:xfrm>
            <a:off x="827732" y="1273984"/>
            <a:ext cx="7632700" cy="1938992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95275" eaLnBrk="1" hangingPunct="1"/>
            <a:r>
              <a:rPr kumimoji="1" lang="zh-TW" altLang="en-US" sz="2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標楷體" pitchFamily="65" charset="-120"/>
                <a:ea typeface="標楷體" pitchFamily="65" charset="-120"/>
              </a:rPr>
              <a:t>規範上下縱向筆畫使字體的結構修長。</a:t>
            </a:r>
          </a:p>
          <a:p>
            <a:pPr indent="295275" eaLnBrk="1" hangingPunct="1"/>
            <a:r>
              <a:rPr kumimoji="1" lang="en-US" altLang="zh-TW" sz="2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標楷體" pitchFamily="65" charset="-120"/>
                <a:ea typeface="標楷體" pitchFamily="65" charset="-120"/>
              </a:rPr>
              <a:t>1.</a:t>
            </a:r>
            <a:r>
              <a:rPr kumimoji="1" lang="zh-TW" altLang="en-US" sz="2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標楷體" pitchFamily="65" charset="-120"/>
                <a:ea typeface="標楷體" pitchFamily="65" charset="-120"/>
              </a:rPr>
              <a:t>頂天立地：是讓字的上部頂到「天」；</a:t>
            </a:r>
          </a:p>
          <a:p>
            <a:pPr indent="295275" eaLnBrk="1" hangingPunct="1"/>
            <a:r>
              <a:rPr kumimoji="1" lang="zh-TW" altLang="en-US" sz="2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標楷體" pitchFamily="65" charset="-120"/>
                <a:ea typeface="標楷體" pitchFamily="65" charset="-120"/>
              </a:rPr>
              <a:t>            字的下部立到「地」。</a:t>
            </a:r>
          </a:p>
          <a:p>
            <a:pPr indent="295275" eaLnBrk="1" hangingPunct="1"/>
            <a:r>
              <a:rPr kumimoji="1" lang="en-US" altLang="zh-TW" sz="2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標楷體" pitchFamily="65" charset="-120"/>
                <a:ea typeface="標楷體" pitchFamily="65" charset="-120"/>
              </a:rPr>
              <a:t>2.</a:t>
            </a:r>
            <a:r>
              <a:rPr kumimoji="1" lang="zh-TW" altLang="en-US" sz="2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標楷體" pitchFamily="65" charset="-120"/>
                <a:ea typeface="標楷體" pitchFamily="65" charset="-120"/>
              </a:rPr>
              <a:t>出頭伸腳：是讓上下有出頭和伸腳的筆劃，</a:t>
            </a:r>
          </a:p>
          <a:p>
            <a:pPr indent="295275" eaLnBrk="1" hangingPunct="1"/>
            <a:r>
              <a:rPr kumimoji="1" lang="zh-TW" altLang="en-US" sz="2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標楷體" pitchFamily="65" charset="-120"/>
                <a:ea typeface="標楷體" pitchFamily="65" charset="-120"/>
              </a:rPr>
              <a:t>            儘量伸出「天」與「地」。</a:t>
            </a:r>
          </a:p>
        </p:txBody>
      </p:sp>
      <p:pic>
        <p:nvPicPr>
          <p:cNvPr id="135173" name="Picture 19" descr="圖7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3647" y="3502025"/>
            <a:ext cx="1189825" cy="122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4" name="Picture 20" descr="圖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6895" y="3544889"/>
            <a:ext cx="1162852" cy="1182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5" name="Picture 22" descr="圖片1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42832" y="3502025"/>
            <a:ext cx="1212302" cy="122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6" name="Picture 23" descr="圖片1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16082" y="3502025"/>
            <a:ext cx="1212302" cy="122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7" name="Picture 32" descr="img005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4461" y="5089525"/>
            <a:ext cx="1228786" cy="1219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8" name="Picture 33" descr="img007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168" y="5086350"/>
            <a:ext cx="1212303" cy="122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9" name="Picture 34" descr="img006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9108" y="5089525"/>
            <a:ext cx="1239275" cy="1219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80" name="Picture 35" descr="img004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53410" y="5086350"/>
            <a:ext cx="1203312" cy="122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49BA4D21-C969-486C-B260-C8351D1528B7}" type="slidenum">
              <a:rPr lang="en-US" altLang="zh-TW"/>
              <a:pPr>
                <a:defRPr/>
              </a:pPr>
              <a:t>114</a:t>
            </a:fld>
            <a:endParaRPr lang="en-US" altLang="zh-TW"/>
          </a:p>
        </p:txBody>
      </p:sp>
      <p:sp>
        <p:nvSpPr>
          <p:cNvPr id="136197" name="Rectangle 4"/>
          <p:cNvSpPr>
            <a:spLocks noChangeArrowheads="1"/>
          </p:cNvSpPr>
          <p:nvPr/>
        </p:nvSpPr>
        <p:spPr bwMode="auto">
          <a:xfrm>
            <a:off x="1116013" y="981075"/>
            <a:ext cx="1439862" cy="822325"/>
          </a:xfrm>
          <a:prstGeom prst="rect">
            <a:avLst/>
          </a:prstGeom>
          <a:solidFill>
            <a:srgbClr val="F7E1C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zh-TW" altLang="en-US" sz="2400" b="1">
                <a:solidFill>
                  <a:srgbClr val="BB1205"/>
                </a:solidFill>
                <a:latin typeface="Times New Roman" pitchFamily="18" charset="0"/>
                <a:ea typeface="標楷體" pitchFamily="65" charset="-120"/>
              </a:rPr>
              <a:t>頂天立地</a:t>
            </a:r>
          </a:p>
          <a:p>
            <a:pPr eaLnBrk="1" hangingPunct="1"/>
            <a:r>
              <a:rPr kumimoji="1" lang="zh-TW" altLang="en-US" sz="2400" b="1">
                <a:solidFill>
                  <a:srgbClr val="BB1205"/>
                </a:solidFill>
                <a:latin typeface="Times New Roman" pitchFamily="18" charset="0"/>
                <a:ea typeface="標楷體" pitchFamily="65" charset="-120"/>
              </a:rPr>
              <a:t>出頭伸腳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723163"/>
            <a:ext cx="3162748" cy="5013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5724128" y="1916832"/>
            <a:ext cx="432048" cy="575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49BA4D21-C969-486C-B260-C8351D1528B7}" type="slidenum">
              <a:rPr lang="en-US" altLang="zh-TW"/>
              <a:pPr>
                <a:defRPr/>
              </a:pPr>
              <a:t>115</a:t>
            </a:fld>
            <a:endParaRPr lang="en-US" altLang="zh-TW"/>
          </a:p>
        </p:txBody>
      </p:sp>
      <p:sp>
        <p:nvSpPr>
          <p:cNvPr id="136197" name="Rectangle 4"/>
          <p:cNvSpPr>
            <a:spLocks noChangeArrowheads="1"/>
          </p:cNvSpPr>
          <p:nvPr/>
        </p:nvSpPr>
        <p:spPr bwMode="auto">
          <a:xfrm>
            <a:off x="1116013" y="836712"/>
            <a:ext cx="2951932" cy="461665"/>
          </a:xfrm>
          <a:prstGeom prst="rect">
            <a:avLst/>
          </a:prstGeom>
          <a:solidFill>
            <a:srgbClr val="F7E1C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1" lang="zh-TW" altLang="en-US" sz="2400" b="1" dirty="0" smtClean="0">
                <a:solidFill>
                  <a:srgbClr val="BB1205"/>
                </a:solidFill>
                <a:latin typeface="Times New Roman" pitchFamily="18" charset="0"/>
                <a:ea typeface="標楷體" pitchFamily="65" charset="-120"/>
              </a:rPr>
              <a:t>頂天立地   出頭</a:t>
            </a:r>
            <a:r>
              <a:rPr kumimoji="1" lang="zh-TW" altLang="en-US" sz="2400" b="1" dirty="0">
                <a:solidFill>
                  <a:srgbClr val="BB1205"/>
                </a:solidFill>
                <a:latin typeface="Times New Roman" pitchFamily="18" charset="0"/>
                <a:ea typeface="標楷體" pitchFamily="65" charset="-120"/>
              </a:rPr>
              <a:t>伸腳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33600"/>
            <a:ext cx="7339168" cy="1439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005263"/>
            <a:ext cx="7422682" cy="1511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913347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49BA4D21-C969-486C-B260-C8351D1528B7}" type="slidenum">
              <a:rPr lang="en-US" altLang="zh-TW"/>
              <a:pPr>
                <a:defRPr/>
              </a:pPr>
              <a:t>116</a:t>
            </a:fld>
            <a:endParaRPr lang="en-US" altLang="zh-TW"/>
          </a:p>
        </p:txBody>
      </p:sp>
      <p:sp>
        <p:nvSpPr>
          <p:cNvPr id="136197" name="Rectangle 4"/>
          <p:cNvSpPr>
            <a:spLocks noChangeArrowheads="1"/>
          </p:cNvSpPr>
          <p:nvPr/>
        </p:nvSpPr>
        <p:spPr bwMode="auto">
          <a:xfrm>
            <a:off x="3275856" y="683985"/>
            <a:ext cx="2736304" cy="584775"/>
          </a:xfrm>
          <a:prstGeom prst="rect">
            <a:avLst/>
          </a:prstGeom>
          <a:solidFill>
            <a:srgbClr val="F7E1C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1" lang="zh-TW" altLang="en-US" sz="3200" b="1" dirty="0" smtClean="0">
                <a:solidFill>
                  <a:srgbClr val="BB1205"/>
                </a:solidFill>
                <a:latin typeface="Times New Roman" pitchFamily="18" charset="0"/>
                <a:ea typeface="標楷體" pitchFamily="65" charset="-120"/>
              </a:rPr>
              <a:t>頂天立地舉例</a:t>
            </a:r>
            <a:endParaRPr kumimoji="1" lang="zh-TW" altLang="en-US" sz="3200" b="1" dirty="0">
              <a:solidFill>
                <a:srgbClr val="BB1205"/>
              </a:solidFill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43814"/>
            <a:ext cx="8472057" cy="4617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195736" y="5589240"/>
            <a:ext cx="4824536" cy="545406"/>
          </a:xfrm>
          <a:prstGeom prst="rect">
            <a:avLst/>
          </a:prstGeom>
          <a:noFill/>
          <a:ln w="6350" cap="rnd">
            <a:noFill/>
          </a:ln>
        </p:spPr>
        <p:txBody>
          <a:bodyPr vert="horz" rtlCol="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TW" sz="2800" dirty="0" smtClean="0">
                <a:latin typeface="+mn-ea"/>
                <a:ea typeface="+mn-ea"/>
              </a:rPr>
              <a:t>105</a:t>
            </a:r>
            <a:r>
              <a:rPr lang="zh-TW" altLang="en-US" sz="2800" dirty="0" smtClean="0">
                <a:latin typeface="+mn-ea"/>
                <a:ea typeface="+mn-ea"/>
              </a:rPr>
              <a:t>年翰林版四上國語課本生字</a:t>
            </a:r>
            <a:endParaRPr lang="zh-TW" altLang="en-US" sz="28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61696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49BA4D21-C969-486C-B260-C8351D1528B7}" type="slidenum">
              <a:rPr lang="en-US" altLang="zh-TW"/>
              <a:pPr>
                <a:defRPr/>
              </a:pPr>
              <a:t>117</a:t>
            </a:fld>
            <a:endParaRPr lang="en-US" altLang="zh-TW"/>
          </a:p>
        </p:txBody>
      </p:sp>
      <p:sp>
        <p:nvSpPr>
          <p:cNvPr id="136197" name="Rectangle 4"/>
          <p:cNvSpPr>
            <a:spLocks noChangeArrowheads="1"/>
          </p:cNvSpPr>
          <p:nvPr/>
        </p:nvSpPr>
        <p:spPr bwMode="auto">
          <a:xfrm>
            <a:off x="3275856" y="692696"/>
            <a:ext cx="2736304" cy="584775"/>
          </a:xfrm>
          <a:prstGeom prst="rect">
            <a:avLst/>
          </a:prstGeom>
          <a:solidFill>
            <a:srgbClr val="F7E1C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1" lang="zh-TW" altLang="en-US" sz="3200" b="1" dirty="0" smtClean="0">
                <a:solidFill>
                  <a:srgbClr val="BB1205"/>
                </a:solidFill>
                <a:latin typeface="Times New Roman" pitchFamily="18" charset="0"/>
                <a:ea typeface="標楷體" pitchFamily="65" charset="-120"/>
              </a:rPr>
              <a:t>出頭</a:t>
            </a:r>
            <a:r>
              <a:rPr kumimoji="1" lang="zh-TW" altLang="en-US" sz="3200" b="1" dirty="0">
                <a:solidFill>
                  <a:srgbClr val="BB1205"/>
                </a:solidFill>
                <a:latin typeface="Times New Roman" pitchFamily="18" charset="0"/>
                <a:ea typeface="標楷體" pitchFamily="65" charset="-120"/>
              </a:rPr>
              <a:t>伸</a:t>
            </a:r>
            <a:r>
              <a:rPr kumimoji="1" lang="zh-TW" altLang="en-US" sz="3200" b="1" dirty="0" smtClean="0">
                <a:solidFill>
                  <a:srgbClr val="BB1205"/>
                </a:solidFill>
                <a:latin typeface="Times New Roman" pitchFamily="18" charset="0"/>
                <a:ea typeface="標楷體" pitchFamily="65" charset="-120"/>
              </a:rPr>
              <a:t>腳舉例</a:t>
            </a:r>
            <a:endParaRPr kumimoji="1" lang="zh-TW" altLang="en-US" sz="3200" b="1" dirty="0">
              <a:solidFill>
                <a:srgbClr val="BB1205"/>
              </a:solidFill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8668717" cy="4724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195736" y="5589240"/>
            <a:ext cx="4824536" cy="545406"/>
          </a:xfrm>
          <a:prstGeom prst="rect">
            <a:avLst/>
          </a:prstGeom>
          <a:noFill/>
          <a:ln w="6350" cap="rnd">
            <a:noFill/>
          </a:ln>
        </p:spPr>
        <p:txBody>
          <a:bodyPr vert="horz" rtlCol="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TW" sz="2800" dirty="0" smtClean="0">
                <a:latin typeface="+mn-ea"/>
                <a:ea typeface="+mn-ea"/>
              </a:rPr>
              <a:t>105</a:t>
            </a:r>
            <a:r>
              <a:rPr lang="zh-TW" altLang="en-US" sz="2800" dirty="0" smtClean="0">
                <a:latin typeface="+mn-ea"/>
                <a:ea typeface="+mn-ea"/>
              </a:rPr>
              <a:t>年翰林版四上國語課本生字</a:t>
            </a:r>
            <a:endParaRPr lang="zh-TW" altLang="en-US" sz="28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03751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C38840-3CE2-4698-9E0B-37E61EA77458}" type="slidenum">
              <a:rPr lang="en-US" altLang="zh-TW"/>
              <a:pPr>
                <a:defRPr/>
              </a:pPr>
              <a:t>118</a:t>
            </a:fld>
            <a:endParaRPr lang="en-US" altLang="zh-TW"/>
          </a:p>
        </p:txBody>
      </p:sp>
      <p:pic>
        <p:nvPicPr>
          <p:cNvPr id="16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909" y="1988840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17" name="文字方塊 18"/>
          <p:cNvSpPr txBox="1">
            <a:spLocks noChangeArrowheads="1"/>
          </p:cNvSpPr>
          <p:nvPr/>
        </p:nvSpPr>
        <p:spPr bwMode="auto">
          <a:xfrm>
            <a:off x="1619672" y="2137023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濤</a:t>
            </a:r>
          </a:p>
        </p:txBody>
      </p:sp>
      <p:pic>
        <p:nvPicPr>
          <p:cNvPr id="19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349" y="2046164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25" name="橢圓 24"/>
          <p:cNvSpPr/>
          <p:nvPr/>
        </p:nvSpPr>
        <p:spPr>
          <a:xfrm>
            <a:off x="2411760" y="206084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" name="橢圓 39"/>
          <p:cNvSpPr/>
          <p:nvPr/>
        </p:nvSpPr>
        <p:spPr>
          <a:xfrm>
            <a:off x="2483768" y="414908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1" name="橢圓 40"/>
          <p:cNvSpPr/>
          <p:nvPr/>
        </p:nvSpPr>
        <p:spPr>
          <a:xfrm>
            <a:off x="1763688" y="4005064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2" name="橢圓 41"/>
          <p:cNvSpPr/>
          <p:nvPr/>
        </p:nvSpPr>
        <p:spPr>
          <a:xfrm>
            <a:off x="3503174" y="418261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橢圓 42"/>
          <p:cNvSpPr/>
          <p:nvPr/>
        </p:nvSpPr>
        <p:spPr>
          <a:xfrm>
            <a:off x="5148064" y="4005064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4" name="橢圓 43"/>
          <p:cNvSpPr/>
          <p:nvPr/>
        </p:nvSpPr>
        <p:spPr>
          <a:xfrm>
            <a:off x="7155904" y="43734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5" name="橢圓 44"/>
          <p:cNvSpPr/>
          <p:nvPr/>
        </p:nvSpPr>
        <p:spPr>
          <a:xfrm>
            <a:off x="7308304" y="45258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0050" y="188640"/>
            <a:ext cx="5926286" cy="1382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橢圓 21"/>
          <p:cNvSpPr/>
          <p:nvPr/>
        </p:nvSpPr>
        <p:spPr>
          <a:xfrm>
            <a:off x="2555776" y="3356992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橢圓 22"/>
          <p:cNvSpPr/>
          <p:nvPr/>
        </p:nvSpPr>
        <p:spPr>
          <a:xfrm>
            <a:off x="6372200" y="206084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橢圓 23"/>
          <p:cNvSpPr/>
          <p:nvPr/>
        </p:nvSpPr>
        <p:spPr>
          <a:xfrm>
            <a:off x="6372200" y="3356992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 t="18676" r="21906" b="18292"/>
          <a:stretch>
            <a:fillRect/>
          </a:stretch>
        </p:blipFill>
        <p:spPr bwMode="auto">
          <a:xfrm>
            <a:off x="5724127" y="1916832"/>
            <a:ext cx="1656185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文字方塊 19"/>
          <p:cNvSpPr txBox="1"/>
          <p:nvPr/>
        </p:nvSpPr>
        <p:spPr>
          <a:xfrm>
            <a:off x="2195736" y="5815717"/>
            <a:ext cx="4536505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  長畫更長  短畫更短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2195737" y="5085184"/>
            <a:ext cx="4536504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長畫在外面 短畫在裡面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84273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964C3A48-542B-4F2E-B189-D83B6FC56F1D}" type="slidenum">
              <a:rPr lang="en-US" altLang="zh-TW"/>
              <a:pPr>
                <a:defRPr/>
              </a:pPr>
              <a:t>119</a:t>
            </a:fld>
            <a:endParaRPr lang="en-US" altLang="zh-TW"/>
          </a:p>
        </p:txBody>
      </p:sp>
      <p:sp>
        <p:nvSpPr>
          <p:cNvPr id="883714" name="Rectangle 2"/>
          <p:cNvSpPr>
            <a:spLocks noGrp="1" noChangeArrowheads="1"/>
          </p:cNvSpPr>
          <p:nvPr>
            <p:ph type="title"/>
          </p:nvPr>
        </p:nvSpPr>
        <p:spPr>
          <a:xfrm>
            <a:off x="2339752" y="476672"/>
            <a:ext cx="4536504" cy="715417"/>
          </a:xfrm>
          <a:noFill/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zh-TW" altLang="en-US" sz="4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六</a:t>
            </a: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、左右合體</a:t>
            </a:r>
          </a:p>
        </p:txBody>
      </p:sp>
      <p:sp>
        <p:nvSpPr>
          <p:cNvPr id="137220" name="Rectangle 3"/>
          <p:cNvSpPr>
            <a:spLocks noChangeArrowheads="1"/>
          </p:cNvSpPr>
          <p:nvPr/>
        </p:nvSpPr>
        <p:spPr bwMode="auto">
          <a:xfrm>
            <a:off x="179388" y="1484784"/>
            <a:ext cx="882015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95275" eaLnBrk="1" hangingPunct="1"/>
            <a:r>
              <a:rPr kumimoji="1" lang="en-US" altLang="zh-TW" sz="2000" b="1" dirty="0">
                <a:latin typeface="標楷體" pitchFamily="65" charset="-120"/>
                <a:ea typeface="標楷體" pitchFamily="65" charset="-120"/>
              </a:rPr>
              <a:t>1.</a:t>
            </a:r>
            <a:r>
              <a:rPr kumimoji="1" lang="en-US" altLang="zh-TW" sz="2000" dirty="0">
                <a:latin typeface="標楷體" pitchFamily="65" charset="-120"/>
                <a:ea typeface="標楷體" pitchFamily="65" charset="-120"/>
              </a:rPr>
              <a:t> </a:t>
            </a: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左右合體字有三類：左小右大（佔絕對多數）、左右相等、左大右小。</a:t>
            </a:r>
          </a:p>
          <a:p>
            <a:pPr indent="295275" eaLnBrk="1" hangingPunct="1"/>
            <a:r>
              <a:rPr kumimoji="1" lang="en-US" altLang="zh-TW" sz="2000" dirty="0">
                <a:latin typeface="標楷體" pitchFamily="65" charset="-120"/>
                <a:ea typeface="標楷體" pitchFamily="65" charset="-120"/>
              </a:rPr>
              <a:t>2.</a:t>
            </a: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左右合體字就像兩顆西瓜要緊密合併，必須各切去一邊才能密合。</a:t>
            </a:r>
            <a:endParaRPr kumimoji="1" lang="zh-TW" altLang="en-US" sz="2000" b="1" dirty="0">
              <a:latin typeface="標楷體" pitchFamily="65" charset="-120"/>
              <a:ea typeface="標楷體" pitchFamily="65" charset="-120"/>
            </a:endParaRPr>
          </a:p>
          <a:p>
            <a:pPr indent="295275" eaLnBrk="1" hangingPunct="1"/>
            <a:r>
              <a:rPr kumimoji="1" lang="en-US" altLang="zh-TW" sz="2000" b="1" dirty="0">
                <a:latin typeface="標楷體" pitchFamily="65" charset="-120"/>
                <a:ea typeface="標楷體" pitchFamily="65" charset="-120"/>
              </a:rPr>
              <a:t>3.</a:t>
            </a:r>
            <a:r>
              <a:rPr kumimoji="1" lang="zh-TW" altLang="en-US" sz="2000" b="1" dirty="0">
                <a:latin typeface="標楷體" pitchFamily="65" charset="-120"/>
                <a:ea typeface="標楷體" pitchFamily="65" charset="-120"/>
              </a:rPr>
              <a:t>左右合體的作法：（</a:t>
            </a: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以左小右大的合體字為例，如下圖一</a:t>
            </a:r>
            <a:r>
              <a:rPr kumimoji="1" lang="zh-TW" altLang="en-US" sz="2000" b="1" dirty="0">
                <a:latin typeface="標楷體" pitchFamily="65" charset="-120"/>
                <a:ea typeface="標楷體" pitchFamily="65" charset="-120"/>
              </a:rPr>
              <a:t>）</a:t>
            </a:r>
            <a:endParaRPr kumimoji="1" lang="zh-TW" altLang="en-US" sz="2000" dirty="0">
              <a:latin typeface="標楷體" pitchFamily="65" charset="-120"/>
              <a:ea typeface="標楷體" pitchFamily="65" charset="-120"/>
            </a:endParaRPr>
          </a:p>
          <a:p>
            <a:pPr indent="295275" eaLnBrk="1" hangingPunct="1"/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 （</a:t>
            </a:r>
            <a:r>
              <a:rPr kumimoji="1" lang="en-US" altLang="zh-TW" sz="2000" dirty="0">
                <a:latin typeface="標楷體" pitchFamily="65" charset="-120"/>
                <a:ea typeface="標楷體" pitchFamily="65" charset="-120"/>
              </a:rPr>
              <a:t>1</a:t>
            </a: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）將左體結構的重心，或主要豎畫的位置，約放在中宮的左邊線上。</a:t>
            </a:r>
          </a:p>
          <a:p>
            <a:pPr indent="295275" eaLnBrk="1" hangingPunct="1"/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 （</a:t>
            </a:r>
            <a:r>
              <a:rPr kumimoji="1" lang="en-US" altLang="zh-TW" sz="2000" dirty="0">
                <a:latin typeface="標楷體" pitchFamily="65" charset="-120"/>
                <a:ea typeface="標楷體" pitchFamily="65" charset="-120"/>
              </a:rPr>
              <a:t>2</a:t>
            </a: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）再將右體結構沿著左體緊密書寫。 </a:t>
            </a:r>
          </a:p>
          <a:p>
            <a:pPr indent="295275" eaLnBrk="1" hangingPunct="1"/>
            <a:r>
              <a:rPr kumimoji="1" lang="en-US" altLang="zh-TW" sz="2000" dirty="0">
                <a:latin typeface="標楷體" pitchFamily="65" charset="-120"/>
                <a:ea typeface="標楷體" pitchFamily="65" charset="-120"/>
              </a:rPr>
              <a:t>4.</a:t>
            </a:r>
            <a:r>
              <a:rPr kumimoji="1" lang="zh-TW" altLang="en-US" sz="2000" dirty="0">
                <a:latin typeface="標楷體" pitchFamily="65" charset="-120"/>
                <a:ea typeface="標楷體" pitchFamily="65" charset="-120"/>
              </a:rPr>
              <a:t>左右相等和左大右小的合體字則依此類推（如下圖二、圖三）</a:t>
            </a:r>
          </a:p>
        </p:txBody>
      </p:sp>
      <p:pic>
        <p:nvPicPr>
          <p:cNvPr id="137221" name="Picture 4" descr="圖片17777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8864" y="4005064"/>
            <a:ext cx="1694098" cy="1671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222" name="Picture 5" descr="切西瓜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101" y="4005065"/>
            <a:ext cx="1759623" cy="1685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223" name="Picture 6" descr="切西瓜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7738" y="4005064"/>
            <a:ext cx="1688638" cy="1671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24" name="Rectangle 7"/>
          <p:cNvSpPr>
            <a:spLocks noChangeArrowheads="1"/>
          </p:cNvSpPr>
          <p:nvPr/>
        </p:nvSpPr>
        <p:spPr bwMode="auto">
          <a:xfrm>
            <a:off x="1855903" y="5834835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TW" altLang="en-US" sz="2400">
                <a:latin typeface="Times New Roman" pitchFamily="18" charset="0"/>
              </a:rPr>
              <a:t>圖一</a:t>
            </a:r>
          </a:p>
        </p:txBody>
      </p:sp>
      <p:sp>
        <p:nvSpPr>
          <p:cNvPr id="137225" name="Rectangle 8"/>
          <p:cNvSpPr>
            <a:spLocks noChangeArrowheads="1"/>
          </p:cNvSpPr>
          <p:nvPr/>
        </p:nvSpPr>
        <p:spPr bwMode="auto">
          <a:xfrm>
            <a:off x="4230803" y="5834835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TW" altLang="en-US" sz="2400">
                <a:latin typeface="Times New Roman" pitchFamily="18" charset="0"/>
              </a:rPr>
              <a:t>圖二</a:t>
            </a:r>
          </a:p>
        </p:txBody>
      </p:sp>
      <p:sp>
        <p:nvSpPr>
          <p:cNvPr id="137226" name="Rectangle 9"/>
          <p:cNvSpPr>
            <a:spLocks noChangeArrowheads="1"/>
          </p:cNvSpPr>
          <p:nvPr/>
        </p:nvSpPr>
        <p:spPr bwMode="auto">
          <a:xfrm>
            <a:off x="6680315" y="5834835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TW" altLang="en-US" sz="2400">
                <a:latin typeface="Times New Roman" pitchFamily="18" charset="0"/>
              </a:rPr>
              <a:t>圖三</a:t>
            </a:r>
          </a:p>
        </p:txBody>
      </p:sp>
    </p:spTree>
    <p:extLst>
      <p:ext uri="{BB962C8B-B14F-4D97-AF65-F5344CB8AC3E}">
        <p14:creationId xmlns="" xmlns:p14="http://schemas.microsoft.com/office/powerpoint/2010/main" val="28715298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D1C144F-93F8-4A8A-9874-5B835500AFF7}" type="slidenum">
              <a:rPr lang="en-US" altLang="zh-TW"/>
              <a:pPr>
                <a:defRPr/>
              </a:pPr>
              <a:t>12</a:t>
            </a:fld>
            <a:endParaRPr lang="en-US" altLang="zh-TW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1279525"/>
            <a:ext cx="5286375" cy="421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395349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825" y="869736"/>
            <a:ext cx="5783535" cy="5151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90EFC29-C725-4566-AD84-C79EE95C3A93}" type="slidenum">
              <a:rPr lang="en-US" altLang="zh-TW"/>
              <a:pPr>
                <a:defRPr/>
              </a:pPr>
              <a:t>120</a:t>
            </a:fld>
            <a:endParaRPr lang="en-US" altLang="zh-TW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518" y="2108052"/>
            <a:ext cx="6177818" cy="1608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195736" y="4869160"/>
            <a:ext cx="51845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/>
              </a:rPr>
              <a:t>左右合體字避就和映帶技法舉例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69843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8100392" y="6143273"/>
            <a:ext cx="611088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24E53CD-7CAC-4022-A9E4-D8A2F2DB51C8}" type="slidenum">
              <a:rPr lang="en-US" altLang="zh-TW">
                <a:solidFill>
                  <a:srgbClr val="FFFFFF"/>
                </a:solidFill>
              </a:rPr>
              <a:pPr>
                <a:defRPr/>
              </a:pPr>
              <a:t>121</a:t>
            </a:fld>
            <a:endParaRPr lang="en-US" altLang="zh-TW" dirty="0">
              <a:solidFill>
                <a:srgbClr val="FFFFFF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286" b="2035"/>
          <a:stretch>
            <a:fillRect/>
          </a:stretch>
        </p:blipFill>
        <p:spPr bwMode="auto">
          <a:xfrm rot="10800000">
            <a:off x="395536" y="4221088"/>
            <a:ext cx="12961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950" y="620688"/>
            <a:ext cx="6280641" cy="1261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54721"/>
            <a:ext cx="1303428" cy="126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950" y="2420095"/>
            <a:ext cx="6280643" cy="126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950" y="4237807"/>
            <a:ext cx="6280644" cy="1207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979712" y="5942955"/>
            <a:ext cx="54167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b="1" dirty="0">
                <a:latin typeface="Times New Roman"/>
                <a:ea typeface="新細明體"/>
                <a:cs typeface="Times New Roman"/>
              </a:rPr>
              <a:t>《九成宮醴泉銘</a:t>
            </a:r>
            <a:r>
              <a:rPr lang="zh-TW" altLang="zh-TW" sz="2400" b="1" dirty="0" smtClean="0">
                <a:latin typeface="Times New Roman"/>
                <a:ea typeface="新細明體"/>
                <a:cs typeface="Times New Roman"/>
              </a:rPr>
              <a:t>》</a:t>
            </a:r>
            <a:r>
              <a:rPr lang="zh-TW" altLang="en-US" sz="2400" b="1" dirty="0" smtClean="0">
                <a:latin typeface="Times New Roman"/>
                <a:ea typeface="新細明體"/>
                <a:cs typeface="Times New Roman"/>
              </a:rPr>
              <a:t>左右</a:t>
            </a:r>
            <a:r>
              <a:rPr lang="zh-TW" altLang="zh-TW" sz="2400" b="1" dirty="0" smtClean="0">
                <a:latin typeface="Times New Roman"/>
                <a:ea typeface="新細明體"/>
                <a:cs typeface="Times New Roman"/>
              </a:rPr>
              <a:t>合</a:t>
            </a:r>
            <a:r>
              <a:rPr lang="zh-TW" altLang="zh-TW" sz="2400" b="1" dirty="0">
                <a:latin typeface="Times New Roman"/>
                <a:ea typeface="新細明體"/>
                <a:cs typeface="Times New Roman"/>
              </a:rPr>
              <a:t>體字舉例</a:t>
            </a:r>
            <a:endParaRPr lang="zh-TW" altLang="en-US" sz="2400" b="1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286" b="2035"/>
          <a:stretch>
            <a:fillRect/>
          </a:stretch>
        </p:blipFill>
        <p:spPr bwMode="auto">
          <a:xfrm>
            <a:off x="395536" y="620688"/>
            <a:ext cx="12961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62617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E6AB16A-9A93-414A-B034-E5DE5A9F7E45}" type="slidenum">
              <a:rPr lang="en-US" altLang="zh-TW"/>
              <a:pPr>
                <a:defRPr/>
              </a:pPr>
              <a:t>122</a:t>
            </a:fld>
            <a:endParaRPr lang="en-US" altLang="zh-TW"/>
          </a:p>
        </p:txBody>
      </p:sp>
      <p:sp>
        <p:nvSpPr>
          <p:cNvPr id="139269" name="Rectangle 4"/>
          <p:cNvSpPr>
            <a:spLocks noChangeArrowheads="1"/>
          </p:cNvSpPr>
          <p:nvPr/>
        </p:nvSpPr>
        <p:spPr bwMode="auto">
          <a:xfrm>
            <a:off x="1187624" y="1219200"/>
            <a:ext cx="1962150" cy="519113"/>
          </a:xfrm>
          <a:prstGeom prst="rect">
            <a:avLst/>
          </a:prstGeom>
          <a:solidFill>
            <a:srgbClr val="367786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TW" altLang="en-US" sz="2800" b="1">
                <a:solidFill>
                  <a:srgbClr val="FF9966"/>
                </a:solidFill>
                <a:latin typeface="Times New Roman" pitchFamily="18" charset="0"/>
                <a:ea typeface="標楷體" pitchFamily="65" charset="-120"/>
              </a:rPr>
              <a:t>左右合體字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852939"/>
            <a:ext cx="3170759" cy="5013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7020272" y="620688"/>
            <a:ext cx="216024" cy="5472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1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 t="14638" r="6652" b="4843"/>
          <a:stretch>
            <a:fillRect/>
          </a:stretch>
        </p:blipFill>
        <p:spPr bwMode="auto">
          <a:xfrm>
            <a:off x="899592" y="2276872"/>
            <a:ext cx="2516422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8100392" y="6143273"/>
            <a:ext cx="611088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24E53CD-7CAC-4022-A9E4-D8A2F2DB51C8}" type="slidenum">
              <a:rPr lang="en-US" altLang="zh-TW">
                <a:solidFill>
                  <a:srgbClr val="FFFFFF"/>
                </a:solidFill>
              </a:rPr>
              <a:pPr>
                <a:defRPr/>
              </a:pPr>
              <a:t>123</a:t>
            </a:fld>
            <a:endParaRPr lang="en-US" altLang="zh-TW" dirty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5896" y="332656"/>
            <a:ext cx="2776424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1" hangingPunct="1"/>
            <a:r>
              <a:rPr kumimoji="1" lang="zh-TW" altLang="en-US" sz="2800" b="1" dirty="0">
                <a:solidFill>
                  <a:srgbClr val="FFFFCC"/>
                </a:solidFill>
                <a:latin typeface="Times New Roman" pitchFamily="18" charset="0"/>
                <a:ea typeface="標楷體" pitchFamily="65" charset="-120"/>
              </a:rPr>
              <a:t>部首寫在左線上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456" y="598954"/>
            <a:ext cx="7223016" cy="5710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627784" y="5979938"/>
            <a:ext cx="4824536" cy="545406"/>
          </a:xfrm>
          <a:prstGeom prst="rect">
            <a:avLst/>
          </a:prstGeom>
          <a:noFill/>
          <a:ln w="6350" cap="rnd">
            <a:noFill/>
          </a:ln>
        </p:spPr>
        <p:txBody>
          <a:bodyPr vert="horz" rtlCol="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TW" sz="2800" dirty="0" smtClean="0">
                <a:latin typeface="+mn-ea"/>
                <a:ea typeface="+mn-ea"/>
              </a:rPr>
              <a:t>105</a:t>
            </a:r>
            <a:r>
              <a:rPr lang="zh-TW" altLang="en-US" sz="2800" dirty="0" smtClean="0">
                <a:latin typeface="+mn-ea"/>
                <a:ea typeface="+mn-ea"/>
              </a:rPr>
              <a:t>年翰林版四上國語課本生字</a:t>
            </a:r>
            <a:endParaRPr lang="zh-TW" altLang="en-US" sz="2800" dirty="0">
              <a:latin typeface="+mn-ea"/>
              <a:ea typeface="+mn-ea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286" b="2035"/>
          <a:stretch>
            <a:fillRect/>
          </a:stretch>
        </p:blipFill>
        <p:spPr bwMode="auto">
          <a:xfrm>
            <a:off x="395536" y="1916832"/>
            <a:ext cx="12961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86411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8100392" y="6143273"/>
            <a:ext cx="611088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24E53CD-7CAC-4022-A9E4-D8A2F2DB51C8}" type="slidenum">
              <a:rPr lang="en-US" altLang="zh-TW">
                <a:solidFill>
                  <a:srgbClr val="FFFFFF"/>
                </a:solidFill>
              </a:rPr>
              <a:pPr>
                <a:defRPr/>
              </a:pPr>
              <a:t>124</a:t>
            </a:fld>
            <a:endParaRPr lang="en-US" altLang="zh-TW" dirty="0">
              <a:solidFill>
                <a:srgbClr val="FFFFFF"/>
              </a:solidFill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74601"/>
            <a:ext cx="1303428" cy="126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3291800" y="510505"/>
            <a:ext cx="2776424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1" hangingPunct="1"/>
            <a:r>
              <a:rPr kumimoji="1" lang="zh-TW" altLang="en-US" sz="2800" b="1" dirty="0" smtClean="0">
                <a:solidFill>
                  <a:srgbClr val="FFFFCC"/>
                </a:solidFill>
                <a:latin typeface="Times New Roman" pitchFamily="18" charset="0"/>
                <a:ea typeface="標楷體" pitchFamily="65" charset="-120"/>
              </a:rPr>
              <a:t>  左右各佔一半</a:t>
            </a:r>
            <a:endParaRPr kumimoji="1" lang="zh-TW" altLang="en-US" sz="2800" b="1" dirty="0">
              <a:solidFill>
                <a:srgbClr val="FFFFCC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07744" y="3409836"/>
            <a:ext cx="2776424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1" hangingPunct="1"/>
            <a:r>
              <a:rPr kumimoji="1" lang="zh-TW" altLang="en-US" sz="2800" b="1" dirty="0">
                <a:solidFill>
                  <a:srgbClr val="FFFFCC"/>
                </a:solidFill>
                <a:latin typeface="Times New Roman" pitchFamily="18" charset="0"/>
                <a:ea typeface="標楷體" pitchFamily="65" charset="-120"/>
              </a:rPr>
              <a:t>部首寫</a:t>
            </a:r>
            <a:r>
              <a:rPr kumimoji="1" lang="zh-TW" altLang="en-US" sz="2800" b="1" dirty="0" smtClean="0">
                <a:solidFill>
                  <a:srgbClr val="FFFFCC"/>
                </a:solidFill>
                <a:latin typeface="Times New Roman" pitchFamily="18" charset="0"/>
                <a:ea typeface="標楷體" pitchFamily="65" charset="-120"/>
              </a:rPr>
              <a:t>在右線</a:t>
            </a:r>
            <a:r>
              <a:rPr kumimoji="1" lang="zh-TW" altLang="en-US" sz="2800" b="1" dirty="0">
                <a:solidFill>
                  <a:srgbClr val="FFFFCC"/>
                </a:solidFill>
                <a:latin typeface="Times New Roman" pitchFamily="18" charset="0"/>
                <a:ea typeface="標楷體" pitchFamily="65" charset="-120"/>
              </a:rPr>
              <a:t>上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862306"/>
            <a:ext cx="7632848" cy="2312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7" y="3744356"/>
            <a:ext cx="7704856" cy="2348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2195736" y="5835922"/>
            <a:ext cx="4824536" cy="545406"/>
          </a:xfrm>
          <a:prstGeom prst="rect">
            <a:avLst/>
          </a:prstGeom>
          <a:noFill/>
          <a:ln w="6350" cap="rnd">
            <a:noFill/>
          </a:ln>
        </p:spPr>
        <p:txBody>
          <a:bodyPr vert="horz" rtlCol="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TW" sz="2800" dirty="0" smtClean="0">
                <a:latin typeface="+mn-ea"/>
                <a:ea typeface="+mn-ea"/>
              </a:rPr>
              <a:t>105</a:t>
            </a:r>
            <a:r>
              <a:rPr lang="zh-TW" altLang="en-US" sz="2800" dirty="0" smtClean="0">
                <a:latin typeface="+mn-ea"/>
                <a:ea typeface="+mn-ea"/>
              </a:rPr>
              <a:t>年翰林版四上國語課本生字</a:t>
            </a:r>
            <a:endParaRPr lang="zh-TW" altLang="en-US" sz="2800" dirty="0">
              <a:latin typeface="+mn-ea"/>
              <a:ea typeface="+mn-ea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286" b="2035"/>
          <a:stretch>
            <a:fillRect/>
          </a:stretch>
        </p:blipFill>
        <p:spPr bwMode="auto">
          <a:xfrm rot="10800000">
            <a:off x="323529" y="4221088"/>
            <a:ext cx="12961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29978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C38840-3CE2-4698-9E0B-37E61EA77458}" type="slidenum">
              <a:rPr lang="en-US" altLang="zh-TW"/>
              <a:pPr>
                <a:defRPr/>
              </a:pPr>
              <a:t>125</a:t>
            </a:fld>
            <a:endParaRPr lang="en-US" altLang="zh-TW"/>
          </a:p>
        </p:txBody>
      </p:sp>
      <p:pic>
        <p:nvPicPr>
          <p:cNvPr id="16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973" y="1999357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17" name="文字方塊 18"/>
          <p:cNvSpPr txBox="1">
            <a:spLocks noChangeArrowheads="1"/>
          </p:cNvSpPr>
          <p:nvPr/>
        </p:nvSpPr>
        <p:spPr bwMode="auto">
          <a:xfrm>
            <a:off x="2195736" y="2060848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境</a:t>
            </a:r>
            <a:endParaRPr lang="zh-TW" altLang="en-US" sz="110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pic>
        <p:nvPicPr>
          <p:cNvPr id="19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237" y="1988840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20" name="文字方塊 18"/>
          <p:cNvSpPr txBox="1">
            <a:spLocks noChangeArrowheads="1"/>
          </p:cNvSpPr>
          <p:nvPr/>
        </p:nvSpPr>
        <p:spPr bwMode="auto">
          <a:xfrm>
            <a:off x="4644008" y="2079699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鼓</a:t>
            </a:r>
            <a:endParaRPr lang="zh-TW" altLang="en-US" sz="110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sp>
        <p:nvSpPr>
          <p:cNvPr id="25" name="橢圓 24"/>
          <p:cNvSpPr/>
          <p:nvPr/>
        </p:nvSpPr>
        <p:spPr>
          <a:xfrm>
            <a:off x="4250432" y="393305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" name="橢圓 39"/>
          <p:cNvSpPr/>
          <p:nvPr/>
        </p:nvSpPr>
        <p:spPr>
          <a:xfrm>
            <a:off x="3840626" y="465313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1" name="橢圓 40"/>
          <p:cNvSpPr/>
          <p:nvPr/>
        </p:nvSpPr>
        <p:spPr>
          <a:xfrm>
            <a:off x="3120546" y="414908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2" name="橢圓 41"/>
          <p:cNvSpPr/>
          <p:nvPr/>
        </p:nvSpPr>
        <p:spPr>
          <a:xfrm>
            <a:off x="4860032" y="4326632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橢圓 42"/>
          <p:cNvSpPr/>
          <p:nvPr/>
        </p:nvSpPr>
        <p:spPr>
          <a:xfrm>
            <a:off x="7092280" y="42210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4" name="橢圓 43"/>
          <p:cNvSpPr/>
          <p:nvPr/>
        </p:nvSpPr>
        <p:spPr>
          <a:xfrm>
            <a:off x="7659960" y="446018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5" name="橢圓 44"/>
          <p:cNvSpPr/>
          <p:nvPr/>
        </p:nvSpPr>
        <p:spPr>
          <a:xfrm>
            <a:off x="7812360" y="461258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24944"/>
            <a:ext cx="1303428" cy="126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8629" y="188640"/>
            <a:ext cx="374967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橢圓 22"/>
          <p:cNvSpPr/>
          <p:nvPr/>
        </p:nvSpPr>
        <p:spPr>
          <a:xfrm>
            <a:off x="2495062" y="2348880"/>
            <a:ext cx="360040" cy="93610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8" name="直線接點 27"/>
          <p:cNvCxnSpPr/>
          <p:nvPr/>
        </p:nvCxnSpPr>
        <p:spPr>
          <a:xfrm flipH="1">
            <a:off x="5508104" y="1844824"/>
            <a:ext cx="9496" cy="201622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286" b="2035"/>
          <a:stretch>
            <a:fillRect/>
          </a:stretch>
        </p:blipFill>
        <p:spPr bwMode="auto">
          <a:xfrm rot="10800000">
            <a:off x="402819" y="4725144"/>
            <a:ext cx="12961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286" b="2035"/>
          <a:stretch>
            <a:fillRect/>
          </a:stretch>
        </p:blipFill>
        <p:spPr bwMode="auto">
          <a:xfrm>
            <a:off x="402820" y="1124744"/>
            <a:ext cx="12961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文字方塊 21"/>
          <p:cNvSpPr txBox="1"/>
          <p:nvPr/>
        </p:nvSpPr>
        <p:spPr>
          <a:xfrm>
            <a:off x="3131840" y="5815717"/>
            <a:ext cx="4536505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  長畫更長  短畫更短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7" name="文字方塊 26"/>
          <p:cNvSpPr txBox="1"/>
          <p:nvPr/>
        </p:nvSpPr>
        <p:spPr>
          <a:xfrm>
            <a:off x="3131841" y="5085184"/>
            <a:ext cx="4536504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長畫在外面 短畫在裡面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33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988840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34" name="文字方塊 18"/>
          <p:cNvSpPr txBox="1">
            <a:spLocks noChangeArrowheads="1"/>
          </p:cNvSpPr>
          <p:nvPr/>
        </p:nvSpPr>
        <p:spPr bwMode="auto">
          <a:xfrm>
            <a:off x="7020272" y="2060848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影</a:t>
            </a:r>
            <a:endParaRPr lang="zh-TW" altLang="en-US" sz="110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sp>
        <p:nvSpPr>
          <p:cNvPr id="35" name="橢圓 34"/>
          <p:cNvSpPr/>
          <p:nvPr/>
        </p:nvSpPr>
        <p:spPr>
          <a:xfrm>
            <a:off x="8100392" y="2348880"/>
            <a:ext cx="360040" cy="93610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8184273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8100392" y="6143273"/>
            <a:ext cx="611088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24E53CD-7CAC-4022-A9E4-D8A2F2DB51C8}" type="slidenum">
              <a:rPr lang="en-US" altLang="zh-TW">
                <a:solidFill>
                  <a:srgbClr val="FFFFFF"/>
                </a:solidFill>
              </a:rPr>
              <a:pPr>
                <a:defRPr/>
              </a:pPr>
              <a:t>126</a:t>
            </a:fld>
            <a:endParaRPr lang="en-US" altLang="zh-TW" dirty="0">
              <a:solidFill>
                <a:srgbClr val="FFFFFF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70737"/>
            <a:ext cx="3960440" cy="6498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83568" y="1219200"/>
            <a:ext cx="2698175" cy="523220"/>
          </a:xfrm>
          <a:prstGeom prst="rect">
            <a:avLst/>
          </a:prstGeom>
          <a:solidFill>
            <a:srgbClr val="367786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TW" altLang="en-US" sz="2800" b="1" dirty="0">
                <a:solidFill>
                  <a:srgbClr val="FF9966"/>
                </a:solidFill>
                <a:latin typeface="Times New Roman" pitchFamily="18" charset="0"/>
                <a:ea typeface="標楷體" pitchFamily="65" charset="-120"/>
              </a:rPr>
              <a:t>中宮結構</a:t>
            </a:r>
            <a:r>
              <a:rPr kumimoji="1" lang="zh-TW" altLang="en-US" sz="2800" b="1" dirty="0" smtClean="0">
                <a:solidFill>
                  <a:srgbClr val="FF9966"/>
                </a:solidFill>
                <a:latin typeface="Times New Roman" pitchFamily="18" charset="0"/>
                <a:ea typeface="標楷體" pitchFamily="65" charset="-120"/>
              </a:rPr>
              <a:t>法讀帖</a:t>
            </a:r>
            <a:endParaRPr kumimoji="1" lang="zh-TW" altLang="en-US" sz="2800" b="1" dirty="0">
              <a:solidFill>
                <a:srgbClr val="FF9966"/>
              </a:solidFill>
              <a:latin typeface="Times New Roman" pitchFamily="18" charset="0"/>
              <a:ea typeface="標楷體" pitchFamily="65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19871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1AC8C6B-9A47-4ADE-8380-89228F106ABF}" type="slidenum">
              <a:rPr lang="en-US" altLang="zh-TW"/>
              <a:pPr>
                <a:defRPr/>
              </a:pPr>
              <a:t>127</a:t>
            </a:fld>
            <a:endParaRPr lang="en-US" altLang="zh-TW"/>
          </a:p>
        </p:txBody>
      </p:sp>
      <p:sp>
        <p:nvSpPr>
          <p:cNvPr id="886786" name="Rectangle 2"/>
          <p:cNvSpPr>
            <a:spLocks noGrp="1" noChangeArrowheads="1"/>
          </p:cNvSpPr>
          <p:nvPr>
            <p:ph type="title"/>
          </p:nvPr>
        </p:nvSpPr>
        <p:spPr>
          <a:xfrm>
            <a:off x="2699792" y="508000"/>
            <a:ext cx="3960440" cy="833438"/>
          </a:xfrm>
          <a:noFill/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zh-TW" altLang="en-US" sz="4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七</a:t>
            </a: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、均間法</a:t>
            </a:r>
          </a:p>
        </p:txBody>
      </p:sp>
      <p:sp>
        <p:nvSpPr>
          <p:cNvPr id="140292" name="Rectangle 3"/>
          <p:cNvSpPr>
            <a:spLocks noChangeArrowheads="1"/>
          </p:cNvSpPr>
          <p:nvPr/>
        </p:nvSpPr>
        <p:spPr bwMode="auto">
          <a:xfrm>
            <a:off x="395288" y="1744057"/>
            <a:ext cx="8424862" cy="156966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95275" eaLnBrk="1" hangingPunct="1"/>
            <a:r>
              <a:rPr kumimoji="1" lang="en-US" altLang="zh-TW" sz="2400" dirty="0">
                <a:solidFill>
                  <a:schemeClr val="bg1">
                    <a:lumMod val="85000"/>
                    <a:lumOff val="15000"/>
                  </a:schemeClr>
                </a:solidFill>
                <a:latin typeface="標楷體" pitchFamily="65" charset="-120"/>
                <a:ea typeface="標楷體" pitchFamily="65" charset="-120"/>
              </a:rPr>
              <a:t>1.</a:t>
            </a:r>
            <a:r>
              <a:rPr kumimoji="1" lang="zh-TW" altLang="en-US" sz="2400" dirty="0">
                <a:solidFill>
                  <a:schemeClr val="bg1">
                    <a:lumMod val="85000"/>
                    <a:lumOff val="15000"/>
                  </a:schemeClr>
                </a:solidFill>
                <a:latin typeface="標楷體" pitchFamily="65" charset="-120"/>
                <a:ea typeface="標楷體" pitchFamily="65" charset="-120"/>
              </a:rPr>
              <a:t>所謂「間架結構」，「間」是橫向間格，「架」 </a:t>
            </a:r>
          </a:p>
          <a:p>
            <a:pPr indent="295275" eaLnBrk="1" hangingPunct="1"/>
            <a:r>
              <a:rPr kumimoji="1" lang="zh-TW" altLang="en-US" sz="2400" dirty="0">
                <a:solidFill>
                  <a:schemeClr val="bg1">
                    <a:lumMod val="85000"/>
                    <a:lumOff val="15000"/>
                  </a:schemeClr>
                </a:solidFill>
                <a:latin typeface="標楷體" pitchFamily="65" charset="-120"/>
                <a:ea typeface="標楷體" pitchFamily="65" charset="-120"/>
              </a:rPr>
              <a:t>  是縱向距離，均間法就是在求間格距離的均等，</a:t>
            </a:r>
          </a:p>
          <a:p>
            <a:pPr indent="295275" eaLnBrk="1" hangingPunct="1"/>
            <a:r>
              <a:rPr kumimoji="1" lang="zh-TW" altLang="en-US" sz="2400" dirty="0">
                <a:solidFill>
                  <a:schemeClr val="bg1">
                    <a:lumMod val="85000"/>
                    <a:lumOff val="15000"/>
                  </a:schemeClr>
                </a:solidFill>
                <a:latin typeface="標楷體" pitchFamily="65" charset="-120"/>
                <a:ea typeface="標楷體" pitchFamily="65" charset="-120"/>
              </a:rPr>
              <a:t>  筆畫交雜的字也要注意均間的安排。</a:t>
            </a:r>
          </a:p>
          <a:p>
            <a:pPr indent="295275" eaLnBrk="1" hangingPunct="1"/>
            <a:r>
              <a:rPr kumimoji="1" lang="en-US" altLang="zh-TW" sz="2400" dirty="0">
                <a:solidFill>
                  <a:schemeClr val="bg1">
                    <a:lumMod val="85000"/>
                    <a:lumOff val="15000"/>
                  </a:schemeClr>
                </a:solidFill>
                <a:latin typeface="標楷體" pitchFamily="65" charset="-120"/>
                <a:ea typeface="標楷體" pitchFamily="65" charset="-120"/>
              </a:rPr>
              <a:t>2.</a:t>
            </a:r>
            <a:r>
              <a:rPr kumimoji="1" lang="zh-TW" altLang="en-US" sz="2400" dirty="0">
                <a:solidFill>
                  <a:schemeClr val="bg1">
                    <a:lumMod val="85000"/>
                    <a:lumOff val="15000"/>
                  </a:schemeClr>
                </a:solidFill>
                <a:latin typeface="標楷體" pitchFamily="65" charset="-120"/>
                <a:ea typeface="標楷體" pitchFamily="65" charset="-120"/>
              </a:rPr>
              <a:t>其實均間法就是算格子啦！格子整齊均稱就好。</a:t>
            </a:r>
          </a:p>
        </p:txBody>
      </p:sp>
      <p:pic>
        <p:nvPicPr>
          <p:cNvPr id="140293" name="Picture 4" descr="未命名 - 14"/>
          <p:cNvPicPr>
            <a:picLocks noChangeAspect="1" noChangeArrowheads="1"/>
          </p:cNvPicPr>
          <p:nvPr/>
        </p:nvPicPr>
        <p:blipFill>
          <a:blip r:embed="rId2" cstate="print">
            <a:lum bright="-6000" contrast="30000"/>
          </a:blip>
          <a:srcRect l="-258246" t="-10265" b="-14900"/>
          <a:stretch>
            <a:fillRect/>
          </a:stretch>
        </p:blipFill>
        <p:spPr bwMode="auto">
          <a:xfrm>
            <a:off x="1690688" y="3789363"/>
            <a:ext cx="5761037" cy="18716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40294" name="Picture 5" descr="8-115-2"/>
          <p:cNvPicPr>
            <a:picLocks noChangeAspect="1" noChangeArrowheads="1"/>
          </p:cNvPicPr>
          <p:nvPr/>
        </p:nvPicPr>
        <p:blipFill>
          <a:blip r:embed="rId3" cstate="print">
            <a:lum bright="-6000" contrast="18000"/>
          </a:blip>
          <a:srcRect l="57143" r="25714"/>
          <a:stretch>
            <a:fillRect/>
          </a:stretch>
        </p:blipFill>
        <p:spPr bwMode="auto">
          <a:xfrm>
            <a:off x="1884363" y="3830638"/>
            <a:ext cx="1179512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5" name="Picture 6" descr="7-84"/>
          <p:cNvPicPr>
            <a:picLocks noChangeAspect="1" noChangeArrowheads="1"/>
          </p:cNvPicPr>
          <p:nvPr/>
        </p:nvPicPr>
        <p:blipFill>
          <a:blip r:embed="rId4" cstate="print">
            <a:lum bright="12000" contrast="54000"/>
          </a:blip>
          <a:srcRect l="51352" t="66661" r="27026" b="-2769"/>
          <a:stretch>
            <a:fillRect/>
          </a:stretch>
        </p:blipFill>
        <p:spPr bwMode="auto">
          <a:xfrm>
            <a:off x="3171825" y="4160838"/>
            <a:ext cx="1471613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6" name="Picture 7" descr="8-135-1"/>
          <p:cNvPicPr>
            <a:picLocks noChangeAspect="1" noChangeArrowheads="1"/>
          </p:cNvPicPr>
          <p:nvPr/>
        </p:nvPicPr>
        <p:blipFill>
          <a:blip r:embed="rId5" cstate="print">
            <a:lum bright="12000" contrast="42000"/>
          </a:blip>
          <a:srcRect l="85883"/>
          <a:stretch>
            <a:fillRect/>
          </a:stretch>
        </p:blipFill>
        <p:spPr bwMode="auto">
          <a:xfrm>
            <a:off x="4743450" y="3922713"/>
            <a:ext cx="979488" cy="165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4557723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543" name="Rectangle 7"/>
          <p:cNvSpPr>
            <a:spLocks noChangeArrowheads="1"/>
          </p:cNvSpPr>
          <p:nvPr/>
        </p:nvSpPr>
        <p:spPr bwMode="auto">
          <a:xfrm>
            <a:off x="1619250" y="620713"/>
            <a:ext cx="5976938" cy="936625"/>
          </a:xfrm>
          <a:prstGeom prst="rect">
            <a:avLst/>
          </a:prstGeom>
          <a:solidFill>
            <a:srgbClr val="FFC4A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1pPr>
            <a:lvl2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2pPr>
            <a:lvl3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3pPr>
            <a:lvl4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4pPr>
            <a:lvl5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8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 </a:t>
            </a:r>
            <a:r>
              <a:rPr lang="zh-TW" altLang="en-US" sz="28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zh-TW" altLang="en-US" sz="3600" b="0" dirty="0" smtClean="0">
                <a:solidFill>
                  <a:srgbClr val="36778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說</a:t>
            </a:r>
            <a:r>
              <a:rPr lang="zh-TW" altLang="en-US" sz="3600" b="0" dirty="0">
                <a:solidFill>
                  <a:srgbClr val="36778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說看哪一種最好看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324" y="2068983"/>
            <a:ext cx="6011863" cy="4048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748867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825" y="1166813"/>
            <a:ext cx="5084763" cy="452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B1434BF-EAA3-4A46-B877-778B51141C46}" type="slidenum">
              <a:rPr lang="en-US" altLang="zh-TW"/>
              <a:pPr>
                <a:defRPr/>
              </a:pPr>
              <a:t>129</a:t>
            </a:fld>
            <a:endParaRPr lang="en-US" altLang="zh-TW"/>
          </a:p>
        </p:txBody>
      </p:sp>
      <p:sp>
        <p:nvSpPr>
          <p:cNvPr id="2" name="矩形 1"/>
          <p:cNvSpPr/>
          <p:nvPr/>
        </p:nvSpPr>
        <p:spPr>
          <a:xfrm>
            <a:off x="1994520" y="4839543"/>
            <a:ext cx="5817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TW" sz="2400" dirty="0">
                <a:solidFill>
                  <a:prstClr val="black"/>
                </a:solidFill>
                <a:latin typeface="+mn-ea"/>
                <a:ea typeface="+mn-ea"/>
              </a:rPr>
              <a:t> </a:t>
            </a:r>
            <a:r>
              <a:rPr lang="zh-TW" altLang="zh-TW" sz="2400" dirty="0">
                <a:solidFill>
                  <a:prstClr val="white"/>
                </a:solidFill>
                <a:latin typeface="+mn-ea"/>
                <a:ea typeface="+mn-ea"/>
                <a:cs typeface="Times New Roman"/>
              </a:rPr>
              <a:t>《九成宮醴泉銘》呈現絕佳均間表現</a:t>
            </a:r>
            <a:endParaRPr lang="zh-TW" altLang="en-US" dirty="0">
              <a:latin typeface="+mn-ea"/>
              <a:ea typeface="+mn-ea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7884089" cy="15840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012780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D1C144F-93F8-4A8A-9874-5B835500AFF7}" type="slidenum">
              <a:rPr lang="en-US" altLang="zh-TW"/>
              <a:pPr>
                <a:defRPr/>
              </a:pPr>
              <a:t>13</a:t>
            </a:fld>
            <a:endParaRPr lang="en-US" altLang="zh-TW"/>
          </a:p>
        </p:txBody>
      </p:sp>
      <p:pic>
        <p:nvPicPr>
          <p:cNvPr id="7170" name="Picture 2" descr="C:\Users\Administrator\Dropbox\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7" y="188640"/>
            <a:ext cx="2986087" cy="6409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375116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B1434BF-EAA3-4A46-B877-778B51141C46}" type="slidenum">
              <a:rPr lang="en-US" altLang="zh-TW"/>
              <a:pPr>
                <a:defRPr/>
              </a:pPr>
              <a:t>130</a:t>
            </a:fld>
            <a:endParaRPr lang="en-US" altLang="zh-TW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8521526" cy="4647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3203848" y="404664"/>
            <a:ext cx="2808312" cy="833438"/>
          </a:xfrm>
          <a:noFill/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zh-TW" altLang="en-US" sz="40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標楷體" pitchFamily="65" charset="-120"/>
              </a:rPr>
              <a:t>均間法舉例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195736" y="5589240"/>
            <a:ext cx="4824536" cy="545406"/>
          </a:xfrm>
          <a:prstGeom prst="rect">
            <a:avLst/>
          </a:prstGeom>
          <a:noFill/>
          <a:ln w="6350" cap="rnd">
            <a:noFill/>
          </a:ln>
        </p:spPr>
        <p:txBody>
          <a:bodyPr vert="horz" rtlCol="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TW" sz="2800" dirty="0" smtClean="0">
                <a:latin typeface="+mn-ea"/>
                <a:ea typeface="+mn-ea"/>
              </a:rPr>
              <a:t>105</a:t>
            </a:r>
            <a:r>
              <a:rPr lang="zh-TW" altLang="en-US" sz="2800" dirty="0" smtClean="0">
                <a:latin typeface="+mn-ea"/>
                <a:ea typeface="+mn-ea"/>
              </a:rPr>
              <a:t>年翰林版四上國語課本生字</a:t>
            </a:r>
            <a:endParaRPr lang="zh-TW" altLang="en-US" sz="28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12795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C38840-3CE2-4698-9E0B-37E61EA77458}" type="slidenum">
              <a:rPr lang="en-US" altLang="zh-TW"/>
              <a:pPr>
                <a:defRPr/>
              </a:pPr>
              <a:t>131</a:t>
            </a:fld>
            <a:endParaRPr lang="en-US" altLang="zh-TW"/>
          </a:p>
        </p:txBody>
      </p:sp>
      <p:pic>
        <p:nvPicPr>
          <p:cNvPr id="16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909" y="2060848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17" name="文字方塊 18"/>
          <p:cNvSpPr txBox="1">
            <a:spLocks noChangeArrowheads="1"/>
          </p:cNvSpPr>
          <p:nvPr/>
        </p:nvSpPr>
        <p:spPr bwMode="auto">
          <a:xfrm>
            <a:off x="1619672" y="2132856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珍</a:t>
            </a:r>
          </a:p>
        </p:txBody>
      </p:sp>
      <p:pic>
        <p:nvPicPr>
          <p:cNvPr id="19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349" y="2118172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20" name="文字方塊 18"/>
          <p:cNvSpPr txBox="1">
            <a:spLocks noChangeArrowheads="1"/>
          </p:cNvSpPr>
          <p:nvPr/>
        </p:nvSpPr>
        <p:spPr bwMode="auto">
          <a:xfrm>
            <a:off x="5569947" y="2132856"/>
            <a:ext cx="1954381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5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值</a:t>
            </a:r>
            <a:endParaRPr lang="zh-TW" altLang="en-US" sz="115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sp>
        <p:nvSpPr>
          <p:cNvPr id="25" name="橢圓 24"/>
          <p:cNvSpPr/>
          <p:nvPr/>
        </p:nvSpPr>
        <p:spPr>
          <a:xfrm>
            <a:off x="2555776" y="2564904"/>
            <a:ext cx="72008" cy="72008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" name="橢圓 39"/>
          <p:cNvSpPr/>
          <p:nvPr/>
        </p:nvSpPr>
        <p:spPr>
          <a:xfrm>
            <a:off x="2483768" y="450912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1" name="橢圓 40"/>
          <p:cNvSpPr/>
          <p:nvPr/>
        </p:nvSpPr>
        <p:spPr>
          <a:xfrm>
            <a:off x="1763688" y="4005064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2" name="橢圓 41"/>
          <p:cNvSpPr/>
          <p:nvPr/>
        </p:nvSpPr>
        <p:spPr>
          <a:xfrm>
            <a:off x="3503174" y="418261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橢圓 42"/>
          <p:cNvSpPr/>
          <p:nvPr/>
        </p:nvSpPr>
        <p:spPr>
          <a:xfrm>
            <a:off x="7003504" y="42210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4" name="橢圓 43"/>
          <p:cNvSpPr/>
          <p:nvPr/>
        </p:nvSpPr>
        <p:spPr>
          <a:xfrm>
            <a:off x="7155904" y="43734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5" name="橢圓 44"/>
          <p:cNvSpPr/>
          <p:nvPr/>
        </p:nvSpPr>
        <p:spPr>
          <a:xfrm>
            <a:off x="7308304" y="45258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7163" y="260648"/>
            <a:ext cx="37496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橢圓 17"/>
          <p:cNvSpPr/>
          <p:nvPr/>
        </p:nvSpPr>
        <p:spPr>
          <a:xfrm>
            <a:off x="2555776" y="2852936"/>
            <a:ext cx="72008" cy="72008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橢圓 22"/>
          <p:cNvSpPr/>
          <p:nvPr/>
        </p:nvSpPr>
        <p:spPr>
          <a:xfrm>
            <a:off x="2555776" y="3140968"/>
            <a:ext cx="72008" cy="72008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橢圓 23"/>
          <p:cNvSpPr/>
          <p:nvPr/>
        </p:nvSpPr>
        <p:spPr>
          <a:xfrm>
            <a:off x="1979712" y="2924944"/>
            <a:ext cx="72008" cy="72008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橢圓 25"/>
          <p:cNvSpPr/>
          <p:nvPr/>
        </p:nvSpPr>
        <p:spPr>
          <a:xfrm>
            <a:off x="1979712" y="2636912"/>
            <a:ext cx="72008" cy="72008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橢圓 26"/>
          <p:cNvSpPr/>
          <p:nvPr/>
        </p:nvSpPr>
        <p:spPr>
          <a:xfrm>
            <a:off x="6588224" y="3293368"/>
            <a:ext cx="72008" cy="72008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橢圓 27"/>
          <p:cNvSpPr/>
          <p:nvPr/>
        </p:nvSpPr>
        <p:spPr>
          <a:xfrm>
            <a:off x="6588224" y="3140968"/>
            <a:ext cx="72008" cy="72008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橢圓 28"/>
          <p:cNvSpPr/>
          <p:nvPr/>
        </p:nvSpPr>
        <p:spPr>
          <a:xfrm>
            <a:off x="6588224" y="2996952"/>
            <a:ext cx="72008" cy="72008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0" name="橢圓 29"/>
          <p:cNvSpPr/>
          <p:nvPr/>
        </p:nvSpPr>
        <p:spPr>
          <a:xfrm>
            <a:off x="6588224" y="2852936"/>
            <a:ext cx="72008" cy="72008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2" name="橢圓 31"/>
          <p:cNvSpPr/>
          <p:nvPr/>
        </p:nvSpPr>
        <p:spPr>
          <a:xfrm>
            <a:off x="6588224" y="2636912"/>
            <a:ext cx="72008" cy="72008"/>
          </a:xfrm>
          <a:prstGeom prst="ellipse">
            <a:avLst/>
          </a:prstGeom>
          <a:solidFill>
            <a:srgbClr val="C0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1" name="文字方塊 30"/>
          <p:cNvSpPr txBox="1"/>
          <p:nvPr/>
        </p:nvSpPr>
        <p:spPr>
          <a:xfrm>
            <a:off x="2195736" y="5815717"/>
            <a:ext cx="4536505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  長畫更長  短畫更短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3" name="文字方塊 32"/>
          <p:cNvSpPr txBox="1"/>
          <p:nvPr/>
        </p:nvSpPr>
        <p:spPr>
          <a:xfrm>
            <a:off x="2195737" y="5085184"/>
            <a:ext cx="4536504" cy="584775"/>
          </a:xfrm>
          <a:prstGeom prst="rect">
            <a:avLst/>
          </a:prstGeom>
          <a:solidFill>
            <a:srgbClr val="7D1301"/>
          </a:solidFill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長畫在外面 短畫在裡面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84273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817" y="267000"/>
            <a:ext cx="927931" cy="62566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0648"/>
            <a:ext cx="889884" cy="62566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798" y="294463"/>
            <a:ext cx="913134" cy="62164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6551073" y="260648"/>
            <a:ext cx="1477328" cy="561662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TW" altLang="en-US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十二</a:t>
            </a:r>
            <a:r>
              <a:rPr lang="zh-TW" alt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、中</a:t>
            </a:r>
            <a:r>
              <a:rPr lang="zh-TW" altLang="en-US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宮連綴</a:t>
            </a:r>
            <a:r>
              <a:rPr lang="zh-TW" alt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法</a:t>
            </a:r>
            <a:endParaRPr lang="en-US" altLang="zh-TW" sz="4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zh-TW" altLang="en-US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行</a:t>
            </a:r>
            <a:r>
              <a:rPr lang="zh-TW" alt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氣和列氣軸線的建構</a:t>
            </a:r>
          </a:p>
        </p:txBody>
      </p:sp>
    </p:spTree>
    <p:extLst>
      <p:ext uri="{BB962C8B-B14F-4D97-AF65-F5344CB8AC3E}">
        <p14:creationId xmlns="" xmlns:p14="http://schemas.microsoft.com/office/powerpoint/2010/main" val="37778141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236296" y="731406"/>
            <a:ext cx="861774" cy="291361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TW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行</a:t>
            </a:r>
            <a:r>
              <a:rPr lang="zh-TW" altLang="en-US" sz="4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氣和列</a:t>
            </a:r>
            <a:r>
              <a:rPr lang="zh-TW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氣</a:t>
            </a:r>
            <a:endParaRPr lang="zh-TW" altLang="en-US" sz="4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6" name="圖片 5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692696"/>
            <a:ext cx="4536504" cy="54726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445401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C7362ECA-BD37-4AF6-B1DF-F449FCFDC251}" type="slidenum">
              <a:rPr lang="en-US" altLang="zh-TW"/>
              <a:pPr>
                <a:defRPr/>
              </a:pPr>
              <a:t>134</a:t>
            </a:fld>
            <a:endParaRPr lang="en-US" altLang="zh-TW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260648"/>
            <a:ext cx="6912768" cy="3168352"/>
          </a:xfrm>
          <a:noFill/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TW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</a:rPr>
              <a:t>  </a:t>
            </a: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</a:rPr>
              <a:t>     </a:t>
            </a: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  <a:t>十三、預想字形</a:t>
            </a:r>
            <a:r>
              <a:rPr lang="en-US" altLang="zh-TW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  <a:t/>
            </a:r>
            <a:br>
              <a:rPr lang="en-US" altLang="zh-TW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</a:br>
            <a:r>
              <a:rPr lang="zh-TW" altLang="en-US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  <a:t/>
            </a:r>
            <a:br>
              <a:rPr lang="zh-TW" altLang="en-US" sz="2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</a:br>
            <a:r>
              <a:rPr lang="zh-TW" altLang="en-US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  <a:t>               </a:t>
            </a:r>
            <a:r>
              <a:rPr lang="zh-TW" altLang="en-US" sz="2800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標楷體" pitchFamily="65" charset="-120"/>
              </a:rPr>
              <a:t>在均間的架構下分出筆畫長短</a:t>
            </a:r>
            <a:r>
              <a:rPr lang="en-US" altLang="zh-TW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  <a:t/>
            </a:r>
            <a:br>
              <a:rPr lang="en-US" altLang="zh-TW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</a:br>
            <a:r>
              <a:rPr lang="en-US" altLang="zh-TW" sz="1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  <a:t/>
            </a:r>
            <a:br>
              <a:rPr lang="en-US" altLang="zh-TW" sz="1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</a:br>
            <a:r>
              <a:rPr lang="en-US" altLang="zh-TW" sz="1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  <a:t/>
            </a:r>
            <a:br>
              <a:rPr lang="en-US" altLang="zh-TW" sz="1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標楷體" pitchFamily="65" charset="-120"/>
              </a:rPr>
            </a:br>
            <a:r>
              <a:rPr lang="zh-TW" altLang="en-US" sz="3200" b="1" dirty="0" smtClean="0">
                <a:solidFill>
                  <a:srgbClr val="FF0000"/>
                </a:solidFill>
              </a:rPr>
              <a:t>預想哪些長筆畫伸出上、下、左、右</a:t>
            </a:r>
            <a:r>
              <a:rPr lang="en-US" altLang="zh-TW" sz="3200" b="1" dirty="0" smtClean="0">
                <a:solidFill>
                  <a:srgbClr val="FF0000"/>
                </a:solidFill>
              </a:rPr>
              <a:t/>
            </a:r>
            <a:br>
              <a:rPr lang="en-US" altLang="zh-TW" sz="3200" b="1" dirty="0" smtClean="0">
                <a:solidFill>
                  <a:srgbClr val="FF0000"/>
                </a:solidFill>
              </a:rPr>
            </a:br>
            <a:r>
              <a:rPr lang="zh-TW" altLang="en-US" sz="3200" b="1" dirty="0" smtClean="0">
                <a:solidFill>
                  <a:srgbClr val="FF0000"/>
                </a:solidFill>
              </a:rPr>
              <a:t>邊宮，其餘的短畫都裹</a:t>
            </a:r>
            <a:r>
              <a:rPr lang="zh-TW" altLang="en-US" sz="3200" b="1" dirty="0">
                <a:solidFill>
                  <a:srgbClr val="FF0000"/>
                </a:solidFill>
              </a:rPr>
              <a:t>束在中宮之內</a:t>
            </a:r>
            <a:r>
              <a:rPr lang="zh-TW" altLang="en-US" sz="3200" b="1" dirty="0" smtClean="0">
                <a:solidFill>
                  <a:srgbClr val="FF0000"/>
                </a:solidFill>
              </a:rPr>
              <a:t>。</a:t>
            </a:r>
            <a:endParaRPr lang="zh-TW" altLang="en-US" sz="32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ea typeface="標楷體" pitchFamily="65" charset="-120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365" y="4077072"/>
            <a:ext cx="6739027" cy="170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622206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BD9D613-3CF4-4BE1-976F-1EEE84649F16}" type="slidenum">
              <a:rPr lang="en-US" altLang="zh-TW"/>
              <a:pPr>
                <a:defRPr/>
              </a:pPr>
              <a:t>135</a:t>
            </a:fld>
            <a:endParaRPr lang="en-US" altLang="zh-TW"/>
          </a:p>
        </p:txBody>
      </p:sp>
      <p:pic>
        <p:nvPicPr>
          <p:cNvPr id="149507" name="Picture 62" descr="131"/>
          <p:cNvPicPr>
            <a:picLocks noChangeAspect="1" noChangeArrowheads="1"/>
          </p:cNvPicPr>
          <p:nvPr/>
        </p:nvPicPr>
        <p:blipFill>
          <a:blip r:embed="rId2" cstate="print">
            <a:lum bright="-12000" contrast="12000"/>
          </a:blip>
          <a:srcRect/>
          <a:stretch>
            <a:fillRect/>
          </a:stretch>
        </p:blipFill>
        <p:spPr bwMode="auto">
          <a:xfrm>
            <a:off x="7092280" y="1196752"/>
            <a:ext cx="1079442" cy="107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08" name="Picture 64" descr="圖28"/>
          <p:cNvPicPr>
            <a:picLocks noChangeAspect="1" noChangeArrowheads="1"/>
          </p:cNvPicPr>
          <p:nvPr/>
        </p:nvPicPr>
        <p:blipFill>
          <a:blip r:embed="rId3" cstate="print">
            <a:lum bright="-12000" contrast="12000"/>
          </a:blip>
          <a:srcRect r="1997"/>
          <a:stretch>
            <a:fillRect/>
          </a:stretch>
        </p:blipFill>
        <p:spPr bwMode="auto">
          <a:xfrm>
            <a:off x="7093000" y="3343249"/>
            <a:ext cx="1067535" cy="10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09" name="Picture 67" descr="圖98"/>
          <p:cNvPicPr>
            <a:picLocks noChangeAspect="1" noChangeArrowheads="1"/>
          </p:cNvPicPr>
          <p:nvPr/>
        </p:nvPicPr>
        <p:blipFill>
          <a:blip r:embed="rId4" cstate="print">
            <a:lum bright="-12000" contrast="12000"/>
          </a:blip>
          <a:srcRect t="7675"/>
          <a:stretch>
            <a:fillRect/>
          </a:stretch>
        </p:blipFill>
        <p:spPr bwMode="auto">
          <a:xfrm>
            <a:off x="7093000" y="2272432"/>
            <a:ext cx="1079442" cy="108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0" name="Picture 69" descr="img0073"/>
          <p:cNvPicPr>
            <a:picLocks noChangeAspect="1" noChangeArrowheads="1"/>
          </p:cNvPicPr>
          <p:nvPr/>
        </p:nvPicPr>
        <p:blipFill>
          <a:blip r:embed="rId5" cstate="print">
            <a:lum bright="-12000" contrast="18000"/>
          </a:blip>
          <a:srcRect/>
          <a:stretch>
            <a:fillRect/>
          </a:stretch>
        </p:blipFill>
        <p:spPr bwMode="auto">
          <a:xfrm>
            <a:off x="5580112" y="4437112"/>
            <a:ext cx="1080765" cy="108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1" name="Picture 72" descr="img008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1200286"/>
            <a:ext cx="1080765" cy="107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2" name="Picture 74" descr="圖76"/>
          <p:cNvPicPr>
            <a:picLocks noChangeAspect="1" noChangeArrowheads="1"/>
          </p:cNvPicPr>
          <p:nvPr/>
        </p:nvPicPr>
        <p:blipFill>
          <a:blip r:embed="rId7" cstate="print">
            <a:lum bright="-12000" contrast="12000"/>
          </a:blip>
          <a:srcRect/>
          <a:stretch>
            <a:fillRect/>
          </a:stretch>
        </p:blipFill>
        <p:spPr bwMode="auto">
          <a:xfrm>
            <a:off x="7093000" y="4437112"/>
            <a:ext cx="1079442" cy="1085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3" name="Picture 112" descr="統合中宮結構法"/>
          <p:cNvPicPr>
            <a:picLocks noChangeAspect="1" noChangeArrowheads="1"/>
          </p:cNvPicPr>
          <p:nvPr/>
        </p:nvPicPr>
        <p:blipFill>
          <a:blip r:embed="rId8" cstate="print">
            <a:lum bright="-12000" contrast="12000"/>
          </a:blip>
          <a:srcRect/>
          <a:stretch>
            <a:fillRect/>
          </a:stretch>
        </p:blipFill>
        <p:spPr bwMode="auto">
          <a:xfrm>
            <a:off x="2987824" y="1762125"/>
            <a:ext cx="1980299" cy="1941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6" name="Picture 117" descr="img009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80112" y="3356992"/>
            <a:ext cx="1080765" cy="108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857" y="2271847"/>
            <a:ext cx="1076796" cy="1081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3568" y="260648"/>
            <a:ext cx="1927225" cy="638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982959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C38840-3CE2-4698-9E0B-37E61EA77458}" type="slidenum">
              <a:rPr lang="en-US" altLang="zh-TW"/>
              <a:pPr>
                <a:defRPr/>
              </a:pPr>
              <a:t>136</a:t>
            </a:fld>
            <a:endParaRPr lang="en-US" altLang="zh-TW"/>
          </a:p>
        </p:txBody>
      </p:sp>
      <p:pic>
        <p:nvPicPr>
          <p:cNvPr id="16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829" y="1993007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17" name="文字方塊 18"/>
          <p:cNvSpPr txBox="1">
            <a:spLocks noChangeArrowheads="1"/>
          </p:cNvSpPr>
          <p:nvPr/>
        </p:nvSpPr>
        <p:spPr bwMode="auto">
          <a:xfrm>
            <a:off x="971600" y="2065015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東</a:t>
            </a:r>
          </a:p>
        </p:txBody>
      </p:sp>
      <p:pic>
        <p:nvPicPr>
          <p:cNvPr id="19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37" y="1974156"/>
            <a:ext cx="1736725" cy="171767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20" name="文字方塊 18"/>
          <p:cNvSpPr txBox="1">
            <a:spLocks noChangeArrowheads="1"/>
          </p:cNvSpPr>
          <p:nvPr/>
        </p:nvSpPr>
        <p:spPr bwMode="auto">
          <a:xfrm>
            <a:off x="6438979" y="2065015"/>
            <a:ext cx="18774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110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屋</a:t>
            </a:r>
            <a:endParaRPr lang="zh-TW" altLang="en-US" sz="110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sp>
        <p:nvSpPr>
          <p:cNvPr id="25" name="橢圓 24"/>
          <p:cNvSpPr/>
          <p:nvPr/>
        </p:nvSpPr>
        <p:spPr>
          <a:xfrm>
            <a:off x="2893574" y="386104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2" name="橢圓 31"/>
          <p:cNvSpPr/>
          <p:nvPr/>
        </p:nvSpPr>
        <p:spPr>
          <a:xfrm>
            <a:off x="6300192" y="4077072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" name="橢圓 39"/>
          <p:cNvSpPr/>
          <p:nvPr/>
        </p:nvSpPr>
        <p:spPr>
          <a:xfrm>
            <a:off x="2483768" y="4509120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1" name="橢圓 40"/>
          <p:cNvSpPr/>
          <p:nvPr/>
        </p:nvSpPr>
        <p:spPr>
          <a:xfrm>
            <a:off x="1763688" y="4005064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2" name="橢圓 41"/>
          <p:cNvSpPr/>
          <p:nvPr/>
        </p:nvSpPr>
        <p:spPr>
          <a:xfrm>
            <a:off x="3503174" y="418261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橢圓 42"/>
          <p:cNvSpPr/>
          <p:nvPr/>
        </p:nvSpPr>
        <p:spPr>
          <a:xfrm>
            <a:off x="7003504" y="42210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4" name="橢圓 43"/>
          <p:cNvSpPr/>
          <p:nvPr/>
        </p:nvSpPr>
        <p:spPr>
          <a:xfrm>
            <a:off x="7155904" y="43734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5" name="橢圓 44"/>
          <p:cNvSpPr/>
          <p:nvPr/>
        </p:nvSpPr>
        <p:spPr>
          <a:xfrm>
            <a:off x="7308304" y="452588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橢圓 23"/>
          <p:cNvSpPr/>
          <p:nvPr/>
        </p:nvSpPr>
        <p:spPr>
          <a:xfrm>
            <a:off x="1619672" y="1993007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橢圓 25"/>
          <p:cNvSpPr/>
          <p:nvPr/>
        </p:nvSpPr>
        <p:spPr>
          <a:xfrm>
            <a:off x="2195736" y="3073127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橢圓 26"/>
          <p:cNvSpPr/>
          <p:nvPr/>
        </p:nvSpPr>
        <p:spPr>
          <a:xfrm>
            <a:off x="1619672" y="3289151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橢圓 27"/>
          <p:cNvSpPr/>
          <p:nvPr/>
        </p:nvSpPr>
        <p:spPr>
          <a:xfrm>
            <a:off x="1115616" y="3073127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橢圓 28"/>
          <p:cNvSpPr/>
          <p:nvPr/>
        </p:nvSpPr>
        <p:spPr>
          <a:xfrm>
            <a:off x="6516216" y="2996952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0" name="橢圓 29"/>
          <p:cNvSpPr/>
          <p:nvPr/>
        </p:nvSpPr>
        <p:spPr>
          <a:xfrm>
            <a:off x="7668344" y="2996952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1" name="橢圓 30"/>
          <p:cNvSpPr/>
          <p:nvPr/>
        </p:nvSpPr>
        <p:spPr>
          <a:xfrm>
            <a:off x="7164288" y="3140968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3" name="橢圓 32"/>
          <p:cNvSpPr/>
          <p:nvPr/>
        </p:nvSpPr>
        <p:spPr>
          <a:xfrm>
            <a:off x="7164288" y="2132856"/>
            <a:ext cx="360040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4" name="矩形 33"/>
          <p:cNvSpPr/>
          <p:nvPr/>
        </p:nvSpPr>
        <p:spPr>
          <a:xfrm>
            <a:off x="1331640" y="5364505"/>
            <a:ext cx="6552728" cy="584775"/>
          </a:xfrm>
          <a:prstGeom prst="rect">
            <a:avLst/>
          </a:prstGeom>
          <a:solidFill>
            <a:srgbClr val="7D1301"/>
          </a:solidFill>
        </p:spPr>
        <p:txBody>
          <a:bodyPr wrap="square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判斷上、 下、左、右邊宮的長筆畫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7163" y="188640"/>
            <a:ext cx="37496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112" descr="統合中宮結構法"/>
          <p:cNvPicPr>
            <a:picLocks noChangeAspect="1" noChangeArrowheads="1"/>
          </p:cNvPicPr>
          <p:nvPr/>
        </p:nvPicPr>
        <p:blipFill>
          <a:blip r:embed="rId4" cstate="print">
            <a:lum bright="-12000" contrast="12000"/>
          </a:blip>
          <a:srcRect/>
          <a:stretch>
            <a:fillRect/>
          </a:stretch>
        </p:blipFill>
        <p:spPr bwMode="auto">
          <a:xfrm>
            <a:off x="3491880" y="1772816"/>
            <a:ext cx="2203023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184273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C38840-3CE2-4698-9E0B-37E61EA77458}" type="slidenum">
              <a:rPr lang="en-US" altLang="zh-TW"/>
              <a:pPr>
                <a:defRPr/>
              </a:pPr>
              <a:t>137</a:t>
            </a:fld>
            <a:endParaRPr lang="en-US" altLang="zh-TW"/>
          </a:p>
        </p:txBody>
      </p:sp>
      <p:pic>
        <p:nvPicPr>
          <p:cNvPr id="19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471" y="1681852"/>
            <a:ext cx="1174489" cy="1161606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pic>
        <p:nvPicPr>
          <p:cNvPr id="23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003" y="2843458"/>
            <a:ext cx="1174489" cy="1161606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pic>
        <p:nvPicPr>
          <p:cNvPr id="26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003" y="3995586"/>
            <a:ext cx="1174489" cy="1161606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pic>
        <p:nvPicPr>
          <p:cNvPr id="28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003" y="539202"/>
            <a:ext cx="1174489" cy="1161606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29" name="文字方塊 18"/>
          <p:cNvSpPr txBox="1">
            <a:spLocks noChangeArrowheads="1"/>
          </p:cNvSpPr>
          <p:nvPr/>
        </p:nvSpPr>
        <p:spPr bwMode="auto">
          <a:xfrm>
            <a:off x="5451772" y="624855"/>
            <a:ext cx="1384995" cy="100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78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素</a:t>
            </a:r>
            <a:endParaRPr lang="zh-TW" altLang="en-US" sz="78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pic>
        <p:nvPicPr>
          <p:cNvPr id="30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003" y="5147714"/>
            <a:ext cx="1174489" cy="1161606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31" name="文字方塊 18"/>
          <p:cNvSpPr txBox="1">
            <a:spLocks noChangeArrowheads="1"/>
          </p:cNvSpPr>
          <p:nvPr/>
        </p:nvSpPr>
        <p:spPr bwMode="auto">
          <a:xfrm>
            <a:off x="5468615" y="5157192"/>
            <a:ext cx="1354217" cy="100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76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珠</a:t>
            </a:r>
            <a:endParaRPr lang="zh-TW" altLang="en-US" sz="76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pic>
        <p:nvPicPr>
          <p:cNvPr id="33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455" y="1681852"/>
            <a:ext cx="1174489" cy="1161606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pic>
        <p:nvPicPr>
          <p:cNvPr id="35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455" y="2843458"/>
            <a:ext cx="1174489" cy="1161606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pic>
        <p:nvPicPr>
          <p:cNvPr id="37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455" y="3995586"/>
            <a:ext cx="1174489" cy="1161606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pic>
        <p:nvPicPr>
          <p:cNvPr id="46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455" y="539202"/>
            <a:ext cx="1174489" cy="1161606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pic>
        <p:nvPicPr>
          <p:cNvPr id="48" name="Picture 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455" y="5147714"/>
            <a:ext cx="1174489" cy="1161606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50" name="文字方塊 18"/>
          <p:cNvSpPr txBox="1">
            <a:spLocks noChangeArrowheads="1"/>
          </p:cNvSpPr>
          <p:nvPr/>
        </p:nvSpPr>
        <p:spPr bwMode="auto">
          <a:xfrm>
            <a:off x="5468615" y="1704975"/>
            <a:ext cx="1384995" cy="100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78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東</a:t>
            </a:r>
            <a:endParaRPr lang="zh-TW" altLang="en-US" sz="78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sp>
        <p:nvSpPr>
          <p:cNvPr id="51" name="文字方塊 18"/>
          <p:cNvSpPr txBox="1">
            <a:spLocks noChangeArrowheads="1"/>
          </p:cNvSpPr>
          <p:nvPr/>
        </p:nvSpPr>
        <p:spPr bwMode="auto">
          <a:xfrm>
            <a:off x="5489989" y="2780928"/>
            <a:ext cx="1384995" cy="100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78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成</a:t>
            </a:r>
            <a:endParaRPr lang="zh-TW" altLang="en-US" sz="78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sp>
        <p:nvSpPr>
          <p:cNvPr id="52" name="文字方塊 18"/>
          <p:cNvSpPr txBox="1">
            <a:spLocks noChangeArrowheads="1"/>
          </p:cNvSpPr>
          <p:nvPr/>
        </p:nvSpPr>
        <p:spPr bwMode="auto">
          <a:xfrm>
            <a:off x="5451772" y="4005064"/>
            <a:ext cx="1384995" cy="100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6000" b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7800" b="0" dirty="0" smtClean="0">
                <a:solidFill>
                  <a:schemeClr val="bg1"/>
                </a:solidFill>
                <a:latin typeface="華康儷中宋"/>
                <a:ea typeface="標楷體" pitchFamily="65" charset="-120"/>
              </a:rPr>
              <a:t>屋</a:t>
            </a:r>
            <a:endParaRPr lang="zh-TW" altLang="en-US" sz="7800" b="0" dirty="0">
              <a:solidFill>
                <a:schemeClr val="bg1"/>
              </a:solidFill>
              <a:latin typeface="華康儷中宋"/>
              <a:ea typeface="標楷體" pitchFamily="65" charset="-120"/>
            </a:endParaRPr>
          </a:p>
        </p:txBody>
      </p:sp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6970330" y="548680"/>
            <a:ext cx="553998" cy="5818259"/>
          </a:xfrm>
          <a:prstGeom prst="rect">
            <a:avLst/>
          </a:prstGeom>
          <a:solidFill>
            <a:srgbClr val="FF9966"/>
          </a:solidFill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 eaLnBrk="1" hangingPunct="1"/>
            <a:r>
              <a:rPr kumimoji="1" lang="zh-TW" altLang="en-US" sz="2400" b="1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Times New Roman" pitchFamily="18" charset="0"/>
                <a:ea typeface="標楷體" pitchFamily="65" charset="-120"/>
              </a:rPr>
              <a:t>運用新九宮格寫出美觀的字形</a:t>
            </a:r>
            <a:r>
              <a:rPr kumimoji="1" lang="en-US" altLang="zh-TW" sz="2400" b="1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Times New Roman" pitchFamily="18" charset="0"/>
                <a:ea typeface="標楷體" pitchFamily="65" charset="-120"/>
              </a:rPr>
              <a:t>〈</a:t>
            </a:r>
            <a:r>
              <a:rPr kumimoji="1" lang="zh-TW" altLang="en-US" sz="2400" b="1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Times New Roman" pitchFamily="18" charset="0"/>
                <a:ea typeface="標楷體" pitchFamily="65" charset="-120"/>
              </a:rPr>
              <a:t>每字一分</a:t>
            </a:r>
            <a:r>
              <a:rPr kumimoji="1" lang="en-US" altLang="zh-TW" sz="2400" b="1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Times New Roman" pitchFamily="18" charset="0"/>
                <a:ea typeface="標楷體" pitchFamily="65" charset="-120"/>
              </a:rPr>
              <a:t>〉</a:t>
            </a:r>
            <a:endParaRPr kumimoji="1" lang="zh-TW" altLang="en-US" sz="2400" b="1" dirty="0">
              <a:solidFill>
                <a:schemeClr val="bg1">
                  <a:lumMod val="75000"/>
                  <a:lumOff val="25000"/>
                </a:schemeClr>
              </a:solidFill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7011" r="12047" b="4894"/>
          <a:stretch>
            <a:fillRect/>
          </a:stretch>
        </p:blipFill>
        <p:spPr bwMode="auto">
          <a:xfrm>
            <a:off x="1331640" y="836712"/>
            <a:ext cx="768085" cy="360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8184273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4FCB175-8FC1-41C1-A278-1D3164A8C40D}" type="slidenum">
              <a:rPr lang="en-US" altLang="zh-TW"/>
              <a:pPr>
                <a:defRPr/>
              </a:pPr>
              <a:t>138</a:t>
            </a:fld>
            <a:endParaRPr lang="en-US" altLang="zh-TW"/>
          </a:p>
        </p:txBody>
      </p:sp>
      <p:pic>
        <p:nvPicPr>
          <p:cNvPr id="1026" name="Picture 2" descr="C:\Users\user\Desktop\104-2-6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32656"/>
            <a:ext cx="4392488" cy="6213313"/>
          </a:xfrm>
          <a:prstGeom prst="rect">
            <a:avLst/>
          </a:prstGeom>
          <a:noFill/>
        </p:spPr>
      </p:pic>
      <p:sp>
        <p:nvSpPr>
          <p:cNvPr id="9" name="文字方塊 8"/>
          <p:cNvSpPr txBox="1"/>
          <p:nvPr/>
        </p:nvSpPr>
        <p:spPr>
          <a:xfrm>
            <a:off x="1331640" y="692696"/>
            <a:ext cx="738664" cy="35283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3600" b="1" dirty="0" smtClean="0">
                <a:latin typeface="+mj-ea"/>
                <a:ea typeface="+mj-ea"/>
              </a:rPr>
              <a:t>硬筆書法檢測</a:t>
            </a:r>
            <a:endParaRPr lang="zh-TW" altLang="en-US" sz="36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572C446-0A3A-4D7F-B85E-9489B133E9ED}" type="slidenum">
              <a:rPr lang="en-US" altLang="zh-TW"/>
              <a:pPr>
                <a:defRPr/>
              </a:pPr>
              <a:t>139</a:t>
            </a:fld>
            <a:endParaRPr lang="en-US" altLang="zh-TW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642936"/>
            <a:ext cx="3067328" cy="271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90401"/>
            <a:ext cx="8291513" cy="461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401036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D1C144F-93F8-4A8A-9874-5B835500AFF7}" type="slidenum">
              <a:rPr lang="en-US" altLang="zh-TW"/>
              <a:pPr>
                <a:defRPr/>
              </a:pPr>
              <a:t>14</a:t>
            </a:fld>
            <a:endParaRPr lang="en-US" altLang="zh-TW"/>
          </a:p>
        </p:txBody>
      </p:sp>
      <p:pic>
        <p:nvPicPr>
          <p:cNvPr id="6146" name="Picture 2" descr="C:\Users\Administrator\Dropbox\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0648"/>
            <a:ext cx="3291511" cy="64087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181417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9B76358-2967-4D03-9215-1B966188F351}" type="slidenum">
              <a:rPr lang="en-US" altLang="zh-TW"/>
              <a:pPr>
                <a:defRPr/>
              </a:pPr>
              <a:t>140</a:t>
            </a:fld>
            <a:endParaRPr lang="en-US" altLang="zh-TW"/>
          </a:p>
        </p:txBody>
      </p:sp>
      <p:pic>
        <p:nvPicPr>
          <p:cNvPr id="173058" name="Picture 5" descr="執筆 00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276" t="124" r="7967" b="9698"/>
          <a:stretch>
            <a:fillRect/>
          </a:stretch>
        </p:blipFill>
        <p:spPr bwMode="auto">
          <a:xfrm>
            <a:off x="1619250" y="981075"/>
            <a:ext cx="5903913" cy="4602163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3059" name="Text Box 6"/>
          <p:cNvSpPr txBox="1">
            <a:spLocks noChangeArrowheads="1"/>
          </p:cNvSpPr>
          <p:nvPr/>
        </p:nvSpPr>
        <p:spPr bwMode="auto">
          <a:xfrm>
            <a:off x="3098080" y="5229200"/>
            <a:ext cx="2986088" cy="720725"/>
          </a:xfrm>
          <a:prstGeom prst="rect">
            <a:avLst/>
          </a:prstGeom>
          <a:solidFill>
            <a:srgbClr val="FFC4A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dirty="0">
                <a:solidFill>
                  <a:srgbClr val="FFFFFF"/>
                </a:solidFill>
                <a:latin typeface="新細明體" pitchFamily="18" charset="-120"/>
              </a:rPr>
              <a:t> </a:t>
            </a:r>
            <a:r>
              <a:rPr lang="zh-TW" altLang="en-US" dirty="0" smtClean="0">
                <a:solidFill>
                  <a:srgbClr val="FFFFFF"/>
                </a:solidFill>
                <a:latin typeface="新細明體" pitchFamily="18" charset="-120"/>
              </a:rPr>
              <a:t>   </a:t>
            </a:r>
            <a:r>
              <a:rPr lang="zh-TW" altLang="en-US" sz="36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單</a:t>
            </a:r>
            <a:r>
              <a:rPr lang="zh-TW" altLang="en-US" sz="3600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鉤枕腕法</a:t>
            </a:r>
          </a:p>
        </p:txBody>
      </p:sp>
    </p:spTree>
    <p:extLst>
      <p:ext uri="{BB962C8B-B14F-4D97-AF65-F5344CB8AC3E}">
        <p14:creationId xmlns="" xmlns:p14="http://schemas.microsoft.com/office/powerpoint/2010/main" val="11468951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7164288" y="6248400"/>
            <a:ext cx="118492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B152C75-291F-4752-9743-CE207B9F21AF}" type="slidenum">
              <a:rPr lang="en-US" altLang="zh-TW"/>
              <a:pPr>
                <a:defRPr/>
              </a:pPr>
              <a:t>141</a:t>
            </a:fld>
            <a:endParaRPr lang="en-US" altLang="zh-TW" dirty="0"/>
          </a:p>
        </p:txBody>
      </p:sp>
      <p:pic>
        <p:nvPicPr>
          <p:cNvPr id="4098" name="Picture 2" descr="C:\Users\Administrator\Desktop\13260227_1724459131156987_7767057363685202842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74250"/>
            <a:ext cx="7848872" cy="44149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027590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6804248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33D4A99-AAA6-4B9F-BD1A-7B78899E2648}" type="slidenum">
              <a:rPr lang="en-US" altLang="zh-TW"/>
              <a:pPr>
                <a:defRPr/>
              </a:pPr>
              <a:t>142</a:t>
            </a:fld>
            <a:endParaRPr lang="en-US" altLang="zh-TW"/>
          </a:p>
        </p:txBody>
      </p:sp>
      <p:sp>
        <p:nvSpPr>
          <p:cNvPr id="175106" name="Text Box 5"/>
          <p:cNvSpPr txBox="1">
            <a:spLocks noChangeArrowheads="1"/>
          </p:cNvSpPr>
          <p:nvPr/>
        </p:nvSpPr>
        <p:spPr bwMode="auto">
          <a:xfrm>
            <a:off x="467544" y="332482"/>
            <a:ext cx="8497515" cy="6048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000" b="1" dirty="0">
                <a:solidFill>
                  <a:srgbClr val="367786"/>
                </a:solidFill>
                <a:latin typeface="Times New Roman" pitchFamily="18" charset="0"/>
              </a:rPr>
              <a:t> </a:t>
            </a:r>
            <a:r>
              <a:rPr lang="en-US" altLang="zh-TW" sz="4000" b="1" dirty="0" smtClean="0">
                <a:solidFill>
                  <a:schemeClr val="accent2"/>
                </a:solidFill>
                <a:latin typeface="Times New Roman" pitchFamily="18" charset="0"/>
              </a:rPr>
              <a:t>             </a:t>
            </a:r>
            <a:r>
              <a:rPr lang="zh-TW" altLang="en-US" sz="3600" dirty="0" smtClean="0">
                <a:latin typeface="標楷體" pitchFamily="65" charset="-120"/>
                <a:ea typeface="標楷體" pitchFamily="65" charset="-120"/>
              </a:rPr>
              <a:t>握筆的要領</a:t>
            </a:r>
            <a:endParaRPr lang="zh-TW" altLang="en-US" sz="3600" dirty="0"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（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一）用拇指、食指、中指夾住筆桿</a:t>
            </a:r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，</a:t>
            </a:r>
            <a:r>
              <a:rPr lang="zh-TW" altLang="en-US" sz="22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手指</a:t>
            </a:r>
            <a:r>
              <a:rPr lang="zh-TW" altLang="en-US" sz="22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離筆尖約三公分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。</a:t>
            </a:r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其餘</a:t>
            </a:r>
            <a:endParaRPr lang="en-US" altLang="zh-TW" sz="2200" b="1" dirty="0" smtClean="0">
              <a:solidFill>
                <a:srgbClr val="EFD9BB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      兩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指則像底座一般，將手穩定支撐在桌面。</a:t>
            </a:r>
          </a:p>
          <a:p>
            <a:pPr eaLnBrk="1" hangingPunct="1"/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（二）</a:t>
            </a:r>
            <a:r>
              <a:rPr lang="zh-TW" altLang="en-US" sz="22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筆桿約</a:t>
            </a:r>
            <a:r>
              <a:rPr lang="zh-TW" altLang="en-US" sz="22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傾斜</a:t>
            </a:r>
            <a:r>
              <a:rPr lang="en-US" altLang="zh-TW" sz="22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50</a:t>
            </a:r>
            <a:r>
              <a:rPr lang="zh-TW" altLang="en-US" sz="22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度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，筆身輕靠在食指第三關節。</a:t>
            </a:r>
          </a:p>
          <a:p>
            <a:pPr eaLnBrk="1" hangingPunct="1"/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（三）握筆時，</a:t>
            </a:r>
            <a:r>
              <a:rPr lang="zh-TW" altLang="en-US" sz="22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食指與拇指不要相</a:t>
            </a:r>
            <a:r>
              <a:rPr lang="zh-TW" altLang="en-US" sz="22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碰</a:t>
            </a:r>
            <a:r>
              <a:rPr lang="zh-TW" altLang="en-US" sz="22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和</a:t>
            </a:r>
            <a:r>
              <a:rPr lang="zh-TW" altLang="en-US" sz="22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交疊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，讓掌心自然</a:t>
            </a:r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空虛。食</a:t>
            </a:r>
            <a:endParaRPr lang="en-US" altLang="zh-TW" sz="2200" b="1" dirty="0" smtClean="0">
              <a:solidFill>
                <a:srgbClr val="EFD9BB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      指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與拇指不相碰，握筆才會輕，掌心空虛</a:t>
            </a:r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手指才能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靈活。</a:t>
            </a:r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交</a:t>
            </a:r>
            <a:endParaRPr lang="en-US" altLang="zh-TW" sz="2200" b="1" dirty="0" smtClean="0">
              <a:solidFill>
                <a:srgbClr val="EFD9BB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      疊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越嚴重，握筆就會越緊，尤其拳頭</a:t>
            </a:r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握得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死緊是最糟糕的</a:t>
            </a:r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。</a:t>
            </a:r>
            <a:endParaRPr lang="en-US" altLang="zh-TW" sz="2200" b="1" dirty="0" smtClean="0">
              <a:solidFill>
                <a:srgbClr val="EFD9BB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endParaRPr lang="en-US" altLang="zh-TW" sz="2200" b="1" dirty="0" smtClean="0">
              <a:solidFill>
                <a:srgbClr val="EFD9BB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endParaRPr lang="en-US" altLang="zh-TW" sz="2200" b="1" dirty="0" smtClean="0">
              <a:solidFill>
                <a:srgbClr val="EFD9BB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r>
              <a:rPr lang="en-US" altLang="zh-TW" sz="2800" b="1" dirty="0" smtClean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zh-TW" altLang="en-US" sz="2800" b="1" dirty="0" smtClean="0">
                <a:solidFill>
                  <a:schemeClr val="accent2"/>
                </a:solidFill>
                <a:latin typeface="Times New Roman" pitchFamily="18" charset="0"/>
              </a:rPr>
              <a:t>                </a:t>
            </a:r>
            <a:r>
              <a:rPr lang="zh-TW" altLang="en-US" sz="3600" dirty="0" smtClean="0">
                <a:latin typeface="標楷體" pitchFamily="65" charset="-120"/>
                <a:ea typeface="標楷體" pitchFamily="65" charset="-120"/>
              </a:rPr>
              <a:t>運筆的要領</a:t>
            </a:r>
            <a:endParaRPr lang="en-US" altLang="zh-TW" sz="3600" b="1" dirty="0" smtClean="0">
              <a:solidFill>
                <a:srgbClr val="EFD9BB"/>
              </a:solidFill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（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一</a:t>
            </a:r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）</a:t>
            </a:r>
            <a:r>
              <a:rPr lang="zh-TW" altLang="en-US" sz="22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寫字運筆要輕，只有下押時稍用力，下押之後就要上提輕</a:t>
            </a:r>
          </a:p>
          <a:p>
            <a:pPr eaLnBrk="1" hangingPunct="1"/>
            <a:r>
              <a:rPr lang="zh-TW" altLang="en-US" sz="22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     </a:t>
            </a:r>
            <a:r>
              <a:rPr lang="zh-TW" altLang="en-US" sz="22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 移</a:t>
            </a:r>
            <a:r>
              <a:rPr lang="zh-TW" altLang="en-US" sz="2200" b="1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，筆跡要讓橡皮擦輕易就能擦拭乾淨為原則。</a:t>
            </a:r>
          </a:p>
          <a:p>
            <a:pPr eaLnBrk="1" hangingPunct="1"/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（二）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鉛筆著紙的位置，應該在右臂前方，才不會遮住視線。鉛</a:t>
            </a:r>
          </a:p>
          <a:p>
            <a:pPr eaLnBrk="1" hangingPunct="1"/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     </a:t>
            </a:r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 筆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著紙的位置愈往左，頭和身體只好跟著往左傾斜，甚至 </a:t>
            </a:r>
          </a:p>
          <a:p>
            <a:pPr eaLnBrk="1" hangingPunct="1"/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     </a:t>
            </a:r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 趴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在桌上才看得見，很不正確。</a:t>
            </a:r>
          </a:p>
          <a:p>
            <a:pPr eaLnBrk="1" hangingPunct="1"/>
            <a:r>
              <a:rPr lang="zh-TW" altLang="en-US" sz="2200" b="1" dirty="0" smtClean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（三）</a:t>
            </a:r>
            <a:r>
              <a:rPr lang="zh-TW" altLang="en-US" sz="2200" b="1" dirty="0">
                <a:solidFill>
                  <a:srgbClr val="EFD9BB"/>
                </a:solidFill>
                <a:latin typeface="標楷體" pitchFamily="65" charset="-120"/>
                <a:ea typeface="標楷體" pitchFamily="65" charset="-120"/>
              </a:rPr>
              <a:t>眼睛與簿本之間，應該保持三十公分以上的距離。</a:t>
            </a:r>
          </a:p>
        </p:txBody>
      </p:sp>
    </p:spTree>
    <p:extLst>
      <p:ext uri="{BB962C8B-B14F-4D97-AF65-F5344CB8AC3E}">
        <p14:creationId xmlns="" xmlns:p14="http://schemas.microsoft.com/office/powerpoint/2010/main" val="6648908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024B9DB-AA71-4C47-BE6F-F28B097280D1}" type="slidenum">
              <a:rPr lang="en-US" altLang="zh-TW"/>
              <a:pPr>
                <a:defRPr/>
              </a:pPr>
              <a:t>143</a:t>
            </a:fld>
            <a:endParaRPr lang="en-US" altLang="zh-TW"/>
          </a:p>
        </p:txBody>
      </p:sp>
      <p:pic>
        <p:nvPicPr>
          <p:cNvPr id="176130" name="Picture 4" descr="執筆 01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846" t="8820" r="14001" b="8501"/>
          <a:stretch>
            <a:fillRect/>
          </a:stretch>
        </p:blipFill>
        <p:spPr bwMode="auto">
          <a:xfrm>
            <a:off x="6516216" y="2376264"/>
            <a:ext cx="2343593" cy="2197003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6131" name="Line 5"/>
          <p:cNvSpPr>
            <a:spLocks noChangeShapeType="1"/>
          </p:cNvSpPr>
          <p:nvPr/>
        </p:nvSpPr>
        <p:spPr bwMode="auto">
          <a:xfrm>
            <a:off x="2699792" y="3634508"/>
            <a:ext cx="64928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76132" name="Line 6"/>
          <p:cNvSpPr>
            <a:spLocks noChangeShapeType="1"/>
          </p:cNvSpPr>
          <p:nvPr/>
        </p:nvSpPr>
        <p:spPr bwMode="auto">
          <a:xfrm>
            <a:off x="5724128" y="3672608"/>
            <a:ext cx="649288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pic>
        <p:nvPicPr>
          <p:cNvPr id="176133" name="Picture 8" descr="執筆 014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285" t="2" r="7143" b="4762"/>
          <a:stretch>
            <a:fillRect/>
          </a:stretch>
        </p:blipFill>
        <p:spPr bwMode="auto">
          <a:xfrm>
            <a:off x="3492301" y="2348880"/>
            <a:ext cx="2375843" cy="2234777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6134" name="Text Box 9"/>
          <p:cNvSpPr txBox="1">
            <a:spLocks noChangeArrowheads="1"/>
          </p:cNvSpPr>
          <p:nvPr/>
        </p:nvSpPr>
        <p:spPr bwMode="auto">
          <a:xfrm>
            <a:off x="3995093" y="4786114"/>
            <a:ext cx="1296987" cy="515094"/>
          </a:xfrm>
          <a:prstGeom prst="rect">
            <a:avLst/>
          </a:prstGeom>
          <a:solidFill>
            <a:srgbClr val="FFC4A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dirty="0">
                <a:solidFill>
                  <a:srgbClr val="FFFFFF"/>
                </a:solidFill>
                <a:latin typeface="新細明體" pitchFamily="18" charset="-120"/>
              </a:rPr>
              <a:t> </a:t>
            </a:r>
            <a:r>
              <a:rPr lang="zh-TW" altLang="en-US" sz="2400" b="1" dirty="0">
                <a:solidFill>
                  <a:srgbClr val="FF0000"/>
                </a:solidFill>
                <a:latin typeface="新細明體" pitchFamily="18" charset="-120"/>
              </a:rPr>
              <a:t>單鉤法</a:t>
            </a:r>
            <a:endParaRPr lang="zh-TW" altLang="en-US" sz="2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76135" name="Text Box 10"/>
          <p:cNvSpPr txBox="1">
            <a:spLocks noChangeArrowheads="1"/>
          </p:cNvSpPr>
          <p:nvPr/>
        </p:nvSpPr>
        <p:spPr bwMode="auto">
          <a:xfrm>
            <a:off x="7020272" y="4786114"/>
            <a:ext cx="1223962" cy="515094"/>
          </a:xfrm>
          <a:prstGeom prst="rect">
            <a:avLst/>
          </a:prstGeom>
          <a:solidFill>
            <a:srgbClr val="FFC4A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dirty="0">
                <a:solidFill>
                  <a:srgbClr val="FF0000"/>
                </a:solidFill>
                <a:latin typeface="新細明體" pitchFamily="18" charset="-120"/>
              </a:rPr>
              <a:t> </a:t>
            </a:r>
            <a:r>
              <a:rPr lang="zh-TW" altLang="en-US" sz="2400" b="1" dirty="0">
                <a:solidFill>
                  <a:srgbClr val="FF0000"/>
                </a:solidFill>
                <a:latin typeface="新細明體" pitchFamily="18" charset="-120"/>
              </a:rPr>
              <a:t>雙鉤法</a:t>
            </a:r>
            <a:endParaRPr lang="zh-TW" altLang="en-US" sz="2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176137" name="Picture 12" descr="執筆 00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368" t="6912" r="28362" b="17050"/>
          <a:stretch>
            <a:fillRect/>
          </a:stretch>
        </p:blipFill>
        <p:spPr bwMode="auto">
          <a:xfrm>
            <a:off x="395536" y="2361288"/>
            <a:ext cx="2376760" cy="2211980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6138" name="Text Box 13"/>
          <p:cNvSpPr txBox="1">
            <a:spLocks noChangeArrowheads="1"/>
          </p:cNvSpPr>
          <p:nvPr/>
        </p:nvSpPr>
        <p:spPr bwMode="auto">
          <a:xfrm>
            <a:off x="971600" y="4786114"/>
            <a:ext cx="1403350" cy="515094"/>
          </a:xfrm>
          <a:prstGeom prst="rect">
            <a:avLst/>
          </a:prstGeom>
          <a:solidFill>
            <a:srgbClr val="FFC4A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dirty="0">
                <a:solidFill>
                  <a:srgbClr val="FFFFFF"/>
                </a:solidFill>
                <a:latin typeface="新細明體" pitchFamily="18" charset="-120"/>
              </a:rPr>
              <a:t> </a:t>
            </a:r>
            <a:r>
              <a:rPr lang="zh-TW" altLang="en-US" dirty="0" smtClean="0">
                <a:solidFill>
                  <a:srgbClr val="FFFFFF"/>
                </a:solidFill>
                <a:latin typeface="新細明體" pitchFamily="18" charset="-120"/>
              </a:rPr>
              <a:t> </a:t>
            </a:r>
            <a:r>
              <a:rPr lang="zh-TW" altLang="en-US" sz="2400" b="1" dirty="0" smtClean="0">
                <a:solidFill>
                  <a:srgbClr val="FF0000"/>
                </a:solidFill>
                <a:latin typeface="新細明體" pitchFamily="18" charset="-120"/>
              </a:rPr>
              <a:t>單</a:t>
            </a:r>
            <a:r>
              <a:rPr lang="zh-TW" altLang="en-US" sz="2400" b="1" dirty="0">
                <a:solidFill>
                  <a:srgbClr val="FF0000"/>
                </a:solidFill>
                <a:latin typeface="新細明體" pitchFamily="18" charset="-120"/>
              </a:rPr>
              <a:t>鉤法</a:t>
            </a:r>
            <a:endParaRPr lang="zh-TW" altLang="en-US" sz="2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1663" y="692696"/>
            <a:ext cx="2859087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469290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A218841-2A43-41B7-8223-B25BD6A6D527}" type="slidenum">
              <a:rPr lang="en-US" altLang="zh-TW"/>
              <a:pPr>
                <a:defRPr/>
              </a:pPr>
              <a:t>144</a:t>
            </a:fld>
            <a:endParaRPr lang="en-US" altLang="zh-TW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060848"/>
            <a:ext cx="3825133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832"/>
          <a:stretch>
            <a:fillRect/>
          </a:stretch>
        </p:blipFill>
        <p:spPr bwMode="auto">
          <a:xfrm rot="5400000">
            <a:off x="567010" y="1817366"/>
            <a:ext cx="3473476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692696"/>
            <a:ext cx="2859087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763613"/>
            <a:ext cx="2859087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6538816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A218841-2A43-41B7-8223-B25BD6A6D527}" type="slidenum">
              <a:rPr lang="en-US" altLang="zh-TW"/>
              <a:pPr>
                <a:defRPr/>
              </a:pPr>
              <a:t>145</a:t>
            </a:fld>
            <a:endParaRPr lang="en-US" altLang="zh-TW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4629"/>
          <a:stretch>
            <a:fillRect/>
          </a:stretch>
        </p:blipFill>
        <p:spPr bwMode="auto">
          <a:xfrm rot="16200000">
            <a:off x="648706" y="2167719"/>
            <a:ext cx="3529335" cy="36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5566"/>
          <a:stretch>
            <a:fillRect/>
          </a:stretch>
        </p:blipFill>
        <p:spPr bwMode="auto">
          <a:xfrm rot="5400000">
            <a:off x="4935185" y="2129712"/>
            <a:ext cx="3528391" cy="3678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3335" y="472207"/>
            <a:ext cx="4760913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136216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A218841-2A43-41B7-8223-B25BD6A6D527}" type="slidenum">
              <a:rPr lang="en-US" altLang="zh-TW"/>
              <a:pPr>
                <a:defRPr/>
              </a:pPr>
              <a:t>146</a:t>
            </a:fld>
            <a:endParaRPr lang="en-US" altLang="zh-TW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4543"/>
          <a:stretch>
            <a:fillRect/>
          </a:stretch>
        </p:blipFill>
        <p:spPr bwMode="auto">
          <a:xfrm rot="5400000">
            <a:off x="719646" y="2168934"/>
            <a:ext cx="3602360" cy="367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4518"/>
          <a:stretch>
            <a:fillRect/>
          </a:stretch>
        </p:blipFill>
        <p:spPr bwMode="auto">
          <a:xfrm rot="5400000">
            <a:off x="4895130" y="2167954"/>
            <a:ext cx="3604320" cy="367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5713" y="692696"/>
            <a:ext cx="4090987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3195798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898ECB9-1B3B-4CCB-AFF3-7C069EBD6713}" type="slidenum">
              <a:rPr lang="en-US" altLang="zh-TW"/>
              <a:pPr>
                <a:defRPr/>
              </a:pPr>
              <a:t>147</a:t>
            </a:fld>
            <a:endParaRPr lang="en-US" altLang="zh-TW"/>
          </a:p>
        </p:txBody>
      </p:sp>
      <p:sp>
        <p:nvSpPr>
          <p:cNvPr id="156675" name="Rectangle 4"/>
          <p:cNvSpPr>
            <a:spLocks noChangeArrowheads="1"/>
          </p:cNvSpPr>
          <p:nvPr/>
        </p:nvSpPr>
        <p:spPr bwMode="auto">
          <a:xfrm>
            <a:off x="1403648" y="404664"/>
            <a:ext cx="6192688" cy="70167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1" lang="en-US" altLang="zh-TW" sz="4000" b="1" dirty="0">
                <a:solidFill>
                  <a:schemeClr val="accent2"/>
                </a:solidFill>
                <a:latin typeface="Times New Roman" pitchFamily="18" charset="0"/>
              </a:rPr>
              <a:t>  </a:t>
            </a:r>
            <a:r>
              <a:rPr kumimoji="1" lang="zh-TW" altLang="en-US" sz="4000" b="1" dirty="0" smtClean="0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</a:rPr>
              <a:t>新九宮</a:t>
            </a:r>
            <a:r>
              <a:rPr kumimoji="1" lang="zh-TW" altLang="en-US" sz="4000" b="1" dirty="0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</a:rPr>
              <a:t>格與硬筆書法教學</a:t>
            </a:r>
          </a:p>
        </p:txBody>
      </p:sp>
      <p:pic>
        <p:nvPicPr>
          <p:cNvPr id="13314" name="Picture 2" descr="C:\Users\user\Dropbox\IMG_20161025_0859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777" t="8350" r="20503" b="59871"/>
          <a:stretch/>
        </p:blipFill>
        <p:spPr bwMode="auto">
          <a:xfrm>
            <a:off x="4716017" y="1412776"/>
            <a:ext cx="2812969" cy="30074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宏願計畫\新九宮格規格樣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373498"/>
            <a:ext cx="2811194" cy="3063614"/>
          </a:xfrm>
          <a:prstGeom prst="rect">
            <a:avLst/>
          </a:prstGeom>
          <a:noFill/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367" y="4653136"/>
            <a:ext cx="6027953" cy="15121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791935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898ECB9-1B3B-4CCB-AFF3-7C069EBD6713}" type="slidenum">
              <a:rPr lang="en-US" altLang="zh-TW"/>
              <a:pPr>
                <a:defRPr/>
              </a:pPr>
              <a:t>148</a:t>
            </a:fld>
            <a:endParaRPr lang="en-US" altLang="zh-TW"/>
          </a:p>
        </p:txBody>
      </p:sp>
      <p:pic>
        <p:nvPicPr>
          <p:cNvPr id="13314" name="Picture 2" descr="C:\Users\user\Dropbox\IMG_20161025_0859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019" t="3587" r="8774"/>
          <a:stretch/>
        </p:blipFill>
        <p:spPr bwMode="auto">
          <a:xfrm>
            <a:off x="1146012" y="1556792"/>
            <a:ext cx="3348410" cy="21824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user\Dropbox\IMG_20161025_0916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48" y="4182286"/>
            <a:ext cx="3505760" cy="19719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user\Dropbox\IMG_20161025_0908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873" y="1556792"/>
            <a:ext cx="3505763" cy="19719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C:\Users\user\Dropbox\IMG_20161025_09115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471" t="18112" r="27060" b="20802"/>
          <a:stretch/>
        </p:blipFill>
        <p:spPr bwMode="auto">
          <a:xfrm>
            <a:off x="5076056" y="3824291"/>
            <a:ext cx="3096344" cy="26290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899592" y="548680"/>
            <a:ext cx="7560840" cy="58477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TW" altLang="zh-TW" sz="3200" kern="100" dirty="0" smtClean="0">
                <a:solidFill>
                  <a:srgbClr val="C00000"/>
                </a:solidFill>
                <a:latin typeface="Calibri"/>
                <a:ea typeface="標楷體"/>
                <a:cs typeface="Times New Roman"/>
              </a:rPr>
              <a:t>協助建立班級識字與寫字連結的教學模式</a:t>
            </a:r>
            <a:endParaRPr kumimoji="1" lang="zh-TW" altLang="en-US" sz="3200" b="1" dirty="0">
              <a:solidFill>
                <a:srgbClr val="C00000"/>
              </a:solidFill>
              <a:latin typeface="Times New Roman" pitchFamily="18" charset="0"/>
              <a:ea typeface="標楷體" pitchFamily="65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91935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898ECB9-1B3B-4CCB-AFF3-7C069EBD6713}" type="slidenum">
              <a:rPr lang="en-US" altLang="zh-TW"/>
              <a:pPr>
                <a:defRPr/>
              </a:pPr>
              <a:t>149</a:t>
            </a:fld>
            <a:endParaRPr lang="en-US" altLang="zh-TW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3656068" cy="205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649" r="25183"/>
          <a:stretch/>
        </p:blipFill>
        <p:spPr bwMode="auto">
          <a:xfrm>
            <a:off x="5444277" y="1471282"/>
            <a:ext cx="2656115" cy="216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9389"/>
          <a:stretch/>
        </p:blipFill>
        <p:spPr bwMode="auto">
          <a:xfrm>
            <a:off x="971600" y="4005064"/>
            <a:ext cx="2711534" cy="216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655" y="4201567"/>
            <a:ext cx="3487737" cy="196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899592" y="548680"/>
            <a:ext cx="7560840" cy="58477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TW" altLang="zh-TW" sz="3200" kern="100" dirty="0" smtClean="0">
                <a:solidFill>
                  <a:srgbClr val="C00000"/>
                </a:solidFill>
                <a:latin typeface="Calibri"/>
                <a:ea typeface="標楷體"/>
                <a:cs typeface="Times New Roman"/>
              </a:rPr>
              <a:t>協助建立班級識字與寫字連結的教學模式</a:t>
            </a:r>
            <a:endParaRPr kumimoji="1" lang="zh-TW" altLang="en-US" sz="3200" b="1" dirty="0">
              <a:solidFill>
                <a:srgbClr val="C00000"/>
              </a:solidFill>
              <a:latin typeface="Times New Roman" pitchFamily="18" charset="0"/>
              <a:ea typeface="標楷體" pitchFamily="65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14840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D1C144F-93F8-4A8A-9874-5B835500AFF7}" type="slidenum">
              <a:rPr lang="en-US" altLang="zh-TW"/>
              <a:pPr>
                <a:defRPr/>
              </a:pPr>
              <a:t>15</a:t>
            </a:fld>
            <a:endParaRPr lang="en-US" altLang="zh-TW"/>
          </a:p>
        </p:txBody>
      </p:sp>
      <p:pic>
        <p:nvPicPr>
          <p:cNvPr id="2" name="Picture 2" descr="C:\Users\Administrator\Dropbox\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721" y="548680"/>
            <a:ext cx="1490687" cy="59046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istrator\Dropbox\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020" y="531502"/>
            <a:ext cx="1510180" cy="59218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istrator\Dropbox\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305" y="548680"/>
            <a:ext cx="1490687" cy="59046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Dropbox\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956" y="571128"/>
            <a:ext cx="1483414" cy="5882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702535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898ECB9-1B3B-4CCB-AFF3-7C069EBD6713}" type="slidenum">
              <a:rPr lang="en-US" altLang="zh-TW"/>
              <a:pPr>
                <a:defRPr/>
              </a:pPr>
              <a:t>150</a:t>
            </a:fld>
            <a:endParaRPr lang="en-US" altLang="zh-TW"/>
          </a:p>
        </p:txBody>
      </p:sp>
      <p:pic>
        <p:nvPicPr>
          <p:cNvPr id="156676" name="Picture 5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738" y="1700213"/>
            <a:ext cx="3911600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7" name="Rectangle 7"/>
          <p:cNvSpPr>
            <a:spLocks noChangeArrowheads="1"/>
          </p:cNvSpPr>
          <p:nvPr/>
        </p:nvSpPr>
        <p:spPr bwMode="auto">
          <a:xfrm>
            <a:off x="755650" y="4581525"/>
            <a:ext cx="4248150" cy="830997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zh-TW" altLang="en-US" sz="24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itchFamily="18" charset="0"/>
                <a:ea typeface="標楷體" pitchFamily="65" charset="-120"/>
              </a:rPr>
              <a:t>橫一長法教學，一次從課文生</a:t>
            </a:r>
          </a:p>
          <a:p>
            <a:pPr eaLnBrk="1" hangingPunct="1"/>
            <a:r>
              <a:rPr kumimoji="1" lang="zh-TW" altLang="en-US" sz="24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itchFamily="18" charset="0"/>
                <a:ea typeface="標楷體" pitchFamily="65" charset="-120"/>
              </a:rPr>
              <a:t>字中，選出一至二個生字指導</a:t>
            </a:r>
          </a:p>
        </p:txBody>
      </p:sp>
      <p:pic>
        <p:nvPicPr>
          <p:cNvPr id="156678" name="Picture 8" descr="DSC00134000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 l="3305"/>
          <a:stretch>
            <a:fillRect/>
          </a:stretch>
        </p:blipFill>
        <p:spPr bwMode="auto">
          <a:xfrm>
            <a:off x="5580063" y="1700213"/>
            <a:ext cx="2351087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403648" y="404664"/>
            <a:ext cx="6192688" cy="70167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1" lang="en-US" altLang="zh-TW" sz="4000" b="1" dirty="0">
                <a:solidFill>
                  <a:schemeClr val="accent2"/>
                </a:solidFill>
                <a:latin typeface="Times New Roman" pitchFamily="18" charset="0"/>
              </a:rPr>
              <a:t>  </a:t>
            </a:r>
            <a:r>
              <a:rPr kumimoji="1" lang="zh-TW" altLang="en-US" sz="4000" b="1" dirty="0" smtClean="0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</a:rPr>
              <a:t>新九宮</a:t>
            </a:r>
            <a:r>
              <a:rPr kumimoji="1" lang="zh-TW" altLang="en-US" sz="4000" b="1" dirty="0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</a:rPr>
              <a:t>格與硬筆書法教學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5E0D83B-A4A9-4617-B436-63D1D7B23DA8}" type="slidenum">
              <a:rPr lang="en-US" altLang="zh-TW"/>
              <a:pPr>
                <a:defRPr/>
              </a:pPr>
              <a:t>151</a:t>
            </a:fld>
            <a:endParaRPr lang="en-US" altLang="zh-TW"/>
          </a:p>
        </p:txBody>
      </p:sp>
      <p:pic>
        <p:nvPicPr>
          <p:cNvPr id="157699" name="Picture 4" descr="4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 l="60260" t="7335" r="3844" b="2856"/>
          <a:stretch>
            <a:fillRect/>
          </a:stretch>
        </p:blipFill>
        <p:spPr bwMode="auto">
          <a:xfrm>
            <a:off x="6084888" y="1556667"/>
            <a:ext cx="2016125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7700" name="Picture 5" descr="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845022"/>
            <a:ext cx="5040313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7701" name="Rectangle 6"/>
          <p:cNvSpPr>
            <a:spLocks noChangeArrowheads="1"/>
          </p:cNvSpPr>
          <p:nvPr/>
        </p:nvSpPr>
        <p:spPr bwMode="auto">
          <a:xfrm>
            <a:off x="971550" y="4869209"/>
            <a:ext cx="4392613" cy="830997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zh-TW" altLang="en-US" sz="24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itchFamily="18" charset="0"/>
                <a:ea typeface="標楷體" pitchFamily="65" charset="-120"/>
              </a:rPr>
              <a:t>撇捺法教學，一次從課文生字中，選出一至二個生字指導。</a:t>
            </a:r>
          </a:p>
        </p:txBody>
      </p:sp>
      <p:sp>
        <p:nvSpPr>
          <p:cNvPr id="157702" name="Rectangle 7"/>
          <p:cNvSpPr>
            <a:spLocks noChangeArrowheads="1"/>
          </p:cNvSpPr>
          <p:nvPr/>
        </p:nvSpPr>
        <p:spPr bwMode="auto">
          <a:xfrm>
            <a:off x="7378700" y="2572097"/>
            <a:ext cx="64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TW" sz="3600" b="1">
                <a:latin typeface="Times New Roman" pitchFamily="18" charset="0"/>
              </a:rPr>
              <a:t>○</a:t>
            </a:r>
          </a:p>
        </p:txBody>
      </p:sp>
      <p:sp>
        <p:nvSpPr>
          <p:cNvPr id="157703" name="Rectangle 8"/>
          <p:cNvSpPr>
            <a:spLocks noChangeArrowheads="1"/>
          </p:cNvSpPr>
          <p:nvPr/>
        </p:nvSpPr>
        <p:spPr bwMode="auto">
          <a:xfrm>
            <a:off x="6227763" y="2572097"/>
            <a:ext cx="64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TW" sz="3600" b="1">
                <a:latin typeface="Times New Roman" pitchFamily="18" charset="0"/>
              </a:rPr>
              <a:t>○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403648" y="404664"/>
            <a:ext cx="6192688" cy="70167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1" lang="en-US" altLang="zh-TW" sz="4000" b="1" dirty="0">
                <a:solidFill>
                  <a:schemeClr val="accent2"/>
                </a:solidFill>
                <a:latin typeface="Times New Roman" pitchFamily="18" charset="0"/>
              </a:rPr>
              <a:t>  </a:t>
            </a:r>
            <a:r>
              <a:rPr kumimoji="1" lang="zh-TW" altLang="en-US" sz="4000" b="1" dirty="0" smtClean="0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</a:rPr>
              <a:t>新九宮</a:t>
            </a:r>
            <a:r>
              <a:rPr kumimoji="1" lang="zh-TW" altLang="en-US" sz="4000" b="1" dirty="0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</a:rPr>
              <a:t>格與硬筆書法教學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CE919391-B526-4C8D-AD92-0C18C0EEF973}" type="slidenum">
              <a:rPr lang="en-US" altLang="zh-TW"/>
              <a:pPr>
                <a:defRPr/>
              </a:pPr>
              <a:t>152</a:t>
            </a:fld>
            <a:endParaRPr lang="en-US" altLang="zh-TW"/>
          </a:p>
        </p:txBody>
      </p:sp>
      <p:pic>
        <p:nvPicPr>
          <p:cNvPr id="158723" name="Picture 2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793776"/>
            <a:ext cx="40767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8724" name="Picture 3" descr="6"/>
          <p:cNvPicPr>
            <a:picLocks noChangeAspect="1" noChangeArrowheads="1"/>
          </p:cNvPicPr>
          <p:nvPr/>
        </p:nvPicPr>
        <p:blipFill>
          <a:blip r:embed="rId3" cstate="print"/>
          <a:srcRect l="11389" t="6102" r="8981" b="4866"/>
          <a:stretch>
            <a:fillRect/>
          </a:stretch>
        </p:blipFill>
        <p:spPr bwMode="auto">
          <a:xfrm>
            <a:off x="5888038" y="1555651"/>
            <a:ext cx="2139950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8725" name="Rectangle 4"/>
          <p:cNvSpPr>
            <a:spLocks noChangeArrowheads="1"/>
          </p:cNvSpPr>
          <p:nvPr/>
        </p:nvSpPr>
        <p:spPr bwMode="auto">
          <a:xfrm>
            <a:off x="754063" y="4814788"/>
            <a:ext cx="4249737" cy="830997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zh-TW" altLang="en-US" sz="24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itchFamily="18" charset="0"/>
                <a:ea typeface="標楷體" pitchFamily="65" charset="-120"/>
              </a:rPr>
              <a:t>長鉤法教學，一次從課文生字中，選出一至二個生字指導。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403648" y="404664"/>
            <a:ext cx="6192688" cy="70167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1" lang="en-US" altLang="zh-TW" sz="4000" b="1" dirty="0">
                <a:solidFill>
                  <a:schemeClr val="accent2"/>
                </a:solidFill>
                <a:latin typeface="Times New Roman" pitchFamily="18" charset="0"/>
              </a:rPr>
              <a:t>  </a:t>
            </a:r>
            <a:r>
              <a:rPr kumimoji="1" lang="zh-TW" altLang="en-US" sz="4000" b="1" dirty="0" smtClean="0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</a:rPr>
              <a:t>新九宮</a:t>
            </a:r>
            <a:r>
              <a:rPr kumimoji="1" lang="zh-TW" altLang="en-US" sz="4000" b="1" dirty="0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</a:rPr>
              <a:t>格與硬筆書法教學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92C5B0-9E05-42AF-A0BF-7F2C9025B4D9}" type="slidenum">
              <a:rPr lang="en-US" altLang="zh-TW"/>
              <a:pPr>
                <a:defRPr/>
              </a:pPr>
              <a:t>153</a:t>
            </a:fld>
            <a:endParaRPr lang="en-US" altLang="zh-TW"/>
          </a:p>
        </p:txBody>
      </p:sp>
      <p:pic>
        <p:nvPicPr>
          <p:cNvPr id="1026" name="Picture 2" descr="C:\Users\user\Desktop\0-1認是三結構模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0740" y="299740"/>
            <a:ext cx="4381500" cy="62976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92C5B0-9E05-42AF-A0BF-7F2C9025B4D9}" type="slidenum">
              <a:rPr lang="en-US" altLang="zh-TW"/>
              <a:pPr>
                <a:defRPr/>
              </a:pPr>
              <a:t>154</a:t>
            </a:fld>
            <a:endParaRPr lang="en-US" altLang="zh-TW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1725" y="271463"/>
            <a:ext cx="4400550" cy="631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92C5B0-9E05-42AF-A0BF-7F2C9025B4D9}" type="slidenum">
              <a:rPr lang="en-US" altLang="zh-TW"/>
              <a:pPr>
                <a:defRPr/>
              </a:pPr>
              <a:t>155</a:t>
            </a:fld>
            <a:endParaRPr lang="en-US" altLang="zh-TW"/>
          </a:p>
        </p:txBody>
      </p:sp>
      <p:pic>
        <p:nvPicPr>
          <p:cNvPr id="2050" name="Picture 2" descr="C:\Users\user\Desktop\7-1均間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32656"/>
            <a:ext cx="4419600" cy="62976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92C5B0-9E05-42AF-A0BF-7F2C9025B4D9}" type="slidenum">
              <a:rPr lang="en-US" altLang="zh-TW"/>
              <a:pPr>
                <a:defRPr/>
              </a:pPr>
              <a:t>156</a:t>
            </a:fld>
            <a:endParaRPr lang="en-US" altLang="zh-TW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7913" y="261938"/>
            <a:ext cx="4448175" cy="633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92C5B0-9E05-42AF-A0BF-7F2C9025B4D9}" type="slidenum">
              <a:rPr lang="en-US" altLang="zh-TW"/>
              <a:pPr>
                <a:defRPr/>
              </a:pPr>
              <a:t>157</a:t>
            </a:fld>
            <a:endParaRPr lang="en-US" altLang="zh-TW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38" y="266700"/>
            <a:ext cx="4429125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92C5B0-9E05-42AF-A0BF-7F2C9025B4D9}" type="slidenum">
              <a:rPr lang="en-US" altLang="zh-TW"/>
              <a:pPr>
                <a:defRPr/>
              </a:pPr>
              <a:t>158</a:t>
            </a:fld>
            <a:endParaRPr lang="en-US" altLang="zh-TW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2675" y="257175"/>
            <a:ext cx="4438650" cy="634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4FCB175-8FC1-41C1-A278-1D3164A8C40D}" type="slidenum">
              <a:rPr lang="en-US" altLang="zh-TW"/>
              <a:pPr>
                <a:defRPr/>
              </a:pPr>
              <a:t>159</a:t>
            </a:fld>
            <a:endParaRPr lang="en-US" altLang="zh-TW"/>
          </a:p>
        </p:txBody>
      </p:sp>
      <p:pic>
        <p:nvPicPr>
          <p:cNvPr id="160771" name="Picture 4"/>
          <p:cNvPicPr>
            <a:picLocks noChangeAspect="1" noChangeArrowheads="1"/>
          </p:cNvPicPr>
          <p:nvPr/>
        </p:nvPicPr>
        <p:blipFill>
          <a:blip r:embed="rId2" cstate="print">
            <a:lum bright="6000" contrast="30000"/>
          </a:blip>
          <a:srcRect t="2306" b="71262"/>
          <a:stretch>
            <a:fillRect/>
          </a:stretch>
        </p:blipFill>
        <p:spPr bwMode="auto">
          <a:xfrm>
            <a:off x="611188" y="2455863"/>
            <a:ext cx="7993062" cy="298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2" name="Text Box 5"/>
          <p:cNvSpPr txBox="1">
            <a:spLocks noChangeArrowheads="1"/>
          </p:cNvSpPr>
          <p:nvPr/>
        </p:nvSpPr>
        <p:spPr bwMode="auto">
          <a:xfrm>
            <a:off x="1547813" y="949325"/>
            <a:ext cx="5688012" cy="861774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TW" altLang="en-US" sz="5000" dirty="0" smtClean="0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</a:rPr>
              <a:t> 國語</a:t>
            </a:r>
            <a:r>
              <a:rPr kumimoji="1" lang="zh-TW" altLang="en-US" sz="5000" dirty="0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</a:rPr>
              <a:t>課本生字練習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D1C144F-93F8-4A8A-9874-5B835500AFF7}" type="slidenum">
              <a:rPr lang="en-US" altLang="zh-TW"/>
              <a:pPr>
                <a:defRPr/>
              </a:pPr>
              <a:t>16</a:t>
            </a:fld>
            <a:endParaRPr lang="en-US" altLang="zh-TW"/>
          </a:p>
        </p:txBody>
      </p:sp>
      <p:pic>
        <p:nvPicPr>
          <p:cNvPr id="4098" name="Picture 2" descr="C:\Users\Administrator\Dropbox\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90" y="332656"/>
            <a:ext cx="2496996" cy="62646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inistrator\Dropbox\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522" y="332656"/>
            <a:ext cx="2504246" cy="62646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378907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DDB933-CFB7-46B1-952C-42D03D3132AF}" type="slidenum">
              <a:rPr lang="en-US" altLang="zh-TW"/>
              <a:pPr>
                <a:defRPr/>
              </a:pPr>
              <a:t>160</a:t>
            </a:fld>
            <a:endParaRPr lang="en-US" altLang="zh-TW"/>
          </a:p>
        </p:txBody>
      </p:sp>
      <p:pic>
        <p:nvPicPr>
          <p:cNvPr id="186372" name="Picture 7" descr="寫好字的秘訣"/>
          <p:cNvPicPr>
            <a:picLocks noChangeAspect="1" noChangeArrowheads="1"/>
          </p:cNvPicPr>
          <p:nvPr/>
        </p:nvPicPr>
        <p:blipFill>
          <a:blip r:embed="rId2" cstate="print">
            <a:lum bright="-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76672"/>
            <a:ext cx="4559300" cy="582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379852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92C5B0-9E05-42AF-A0BF-7F2C9025B4D9}" type="slidenum">
              <a:rPr lang="en-US" altLang="zh-TW"/>
              <a:pPr>
                <a:defRPr/>
              </a:pPr>
              <a:t>161</a:t>
            </a:fld>
            <a:endParaRPr lang="en-US" altLang="zh-TW"/>
          </a:p>
        </p:txBody>
      </p:sp>
      <p:pic>
        <p:nvPicPr>
          <p:cNvPr id="175107" name="Picture 3" descr="img072 (1024x729)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755650" y="725488"/>
            <a:ext cx="7632700" cy="544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D7AD7C33-05D7-4EFB-8C18-26C0DB67E757}" type="slidenum">
              <a:rPr lang="en-US" altLang="zh-TW"/>
              <a:pPr>
                <a:defRPr/>
              </a:pPr>
              <a:t>162</a:t>
            </a:fld>
            <a:endParaRPr lang="en-US" altLang="zh-TW"/>
          </a:p>
        </p:txBody>
      </p:sp>
      <p:pic>
        <p:nvPicPr>
          <p:cNvPr id="178179" name="Picture 2" descr="15號"/>
          <p:cNvPicPr>
            <a:picLocks noChangeAspect="1" noChangeArrowheads="1"/>
          </p:cNvPicPr>
          <p:nvPr/>
        </p:nvPicPr>
        <p:blipFill>
          <a:blip r:embed="rId2" cstate="print">
            <a:lum bright="-12000" contrast="18000"/>
          </a:blip>
          <a:srcRect/>
          <a:stretch>
            <a:fillRect/>
          </a:stretch>
        </p:blipFill>
        <p:spPr bwMode="auto">
          <a:xfrm>
            <a:off x="1403350" y="1233488"/>
            <a:ext cx="6119813" cy="529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180" name="Rectangle 3"/>
          <p:cNvSpPr>
            <a:spLocks noChangeArrowheads="1"/>
          </p:cNvSpPr>
          <p:nvPr/>
        </p:nvSpPr>
        <p:spPr bwMode="auto">
          <a:xfrm>
            <a:off x="1906588" y="344488"/>
            <a:ext cx="5041900" cy="70167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kumimoji="1" lang="zh-TW" altLang="en-US" sz="4000" b="1" dirty="0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</a:rPr>
              <a:t>康軒版生字語詞簿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D7AD7C33-05D7-4EFB-8C18-26C0DB67E757}" type="slidenum">
              <a:rPr lang="en-US" altLang="zh-TW"/>
              <a:pPr>
                <a:defRPr/>
              </a:pPr>
              <a:t>163</a:t>
            </a:fld>
            <a:endParaRPr lang="en-US" altLang="zh-TW"/>
          </a:p>
        </p:txBody>
      </p:sp>
      <p:pic>
        <p:nvPicPr>
          <p:cNvPr id="3074" name="Picture 2" descr="C:\Users\user\Desktop\作品紙卡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838" y="1268760"/>
            <a:ext cx="8882658" cy="4016266"/>
          </a:xfrm>
          <a:prstGeom prst="rect">
            <a:avLst/>
          </a:prstGeom>
          <a:noFill/>
        </p:spPr>
      </p:pic>
      <p:sp>
        <p:nvSpPr>
          <p:cNvPr id="5" name="文字方塊 4"/>
          <p:cNvSpPr txBox="1"/>
          <p:nvPr/>
        </p:nvSpPr>
        <p:spPr>
          <a:xfrm>
            <a:off x="2771800" y="539969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硬筆書法作品紙卡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3075" name="Picture 3" descr="C:\Users\user\Desktop\宏願計畫\4 溪洲硬書\1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1692" y="1644490"/>
            <a:ext cx="1670068" cy="488085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D7AD7C33-05D7-4EFB-8C18-26C0DB67E757}" type="slidenum">
              <a:rPr lang="en-US" altLang="zh-TW"/>
              <a:pPr>
                <a:defRPr/>
              </a:pPr>
              <a:t>164</a:t>
            </a:fld>
            <a:endParaRPr lang="en-US" altLang="zh-TW"/>
          </a:p>
        </p:txBody>
      </p:sp>
      <p:pic>
        <p:nvPicPr>
          <p:cNvPr id="2050" name="Picture 2" descr="C:\Users\user\Desktop\作品紙卡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5649" y="915119"/>
            <a:ext cx="6962775" cy="5610225"/>
          </a:xfrm>
          <a:prstGeom prst="rect">
            <a:avLst/>
          </a:prstGeom>
          <a:noFill/>
        </p:spPr>
      </p:pic>
      <p:sp>
        <p:nvSpPr>
          <p:cNvPr id="5" name="文字方塊 4"/>
          <p:cNvSpPr txBox="1"/>
          <p:nvPr/>
        </p:nvSpPr>
        <p:spPr>
          <a:xfrm>
            <a:off x="2771800" y="260648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硬筆書法作品紙卡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2051" name="Picture 3" descr="C:\Users\user\Desktop\宏願計畫\4 溪洲硬書\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830" y="2060848"/>
            <a:ext cx="2592962" cy="364615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D7AD7C33-05D7-4EFB-8C18-26C0DB67E757}" type="slidenum">
              <a:rPr lang="en-US" altLang="zh-TW"/>
              <a:pPr>
                <a:defRPr/>
              </a:pPr>
              <a:t>165</a:t>
            </a:fld>
            <a:endParaRPr lang="en-US" altLang="zh-TW"/>
          </a:p>
        </p:txBody>
      </p:sp>
      <p:pic>
        <p:nvPicPr>
          <p:cNvPr id="1026" name="Picture 2" descr="C:\Users\user\Desktop\作品紙卡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124744"/>
            <a:ext cx="5899689" cy="5184576"/>
          </a:xfrm>
          <a:prstGeom prst="rect">
            <a:avLst/>
          </a:prstGeom>
          <a:noFill/>
        </p:spPr>
      </p:pic>
      <p:sp>
        <p:nvSpPr>
          <p:cNvPr id="6" name="文字方塊 5"/>
          <p:cNvSpPr txBox="1"/>
          <p:nvPr/>
        </p:nvSpPr>
        <p:spPr>
          <a:xfrm>
            <a:off x="2771800" y="467961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硬筆書法作品紙卡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D7AD7C33-05D7-4EFB-8C18-26C0DB67E757}" type="slidenum">
              <a:rPr lang="en-US" altLang="zh-TW"/>
              <a:pPr>
                <a:defRPr/>
              </a:pPr>
              <a:t>166</a:t>
            </a:fld>
            <a:endParaRPr lang="en-US" altLang="zh-TW"/>
          </a:p>
        </p:txBody>
      </p:sp>
      <p:pic>
        <p:nvPicPr>
          <p:cNvPr id="4098" name="Picture 2" descr="C:\Users\user\Desktop\宏願計畫\4 溪洲硬書\1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548680"/>
            <a:ext cx="4142526" cy="573325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D7AD7C33-05D7-4EFB-8C18-26C0DB67E757}" type="slidenum">
              <a:rPr lang="en-US" altLang="zh-TW"/>
              <a:pPr>
                <a:defRPr/>
              </a:pPr>
              <a:t>167</a:t>
            </a:fld>
            <a:endParaRPr lang="en-US" altLang="zh-TW"/>
          </a:p>
        </p:txBody>
      </p:sp>
      <p:sp>
        <p:nvSpPr>
          <p:cNvPr id="6" name="矩形 5"/>
          <p:cNvSpPr/>
          <p:nvPr/>
        </p:nvSpPr>
        <p:spPr>
          <a:xfrm>
            <a:off x="2555776" y="404664"/>
            <a:ext cx="4320480" cy="59766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" name="Picture 2" descr="C:\Users\user\Desktop\宏願計畫\4 溪洲硬書\1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692696"/>
            <a:ext cx="3881722" cy="54516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D7AD7C33-05D7-4EFB-8C18-26C0DB67E757}" type="slidenum">
              <a:rPr lang="en-US" altLang="zh-TW"/>
              <a:pPr>
                <a:defRPr/>
              </a:pPr>
              <a:t>168</a:t>
            </a:fld>
            <a:endParaRPr lang="en-US" altLang="zh-TW"/>
          </a:p>
        </p:txBody>
      </p:sp>
      <p:sp>
        <p:nvSpPr>
          <p:cNvPr id="6" name="文字方塊 5"/>
          <p:cNvSpPr txBox="1"/>
          <p:nvPr/>
        </p:nvSpPr>
        <p:spPr>
          <a:xfrm>
            <a:off x="2771800" y="467961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硬筆書法作品紙卡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6146" name="Picture 2" descr="C:\Users\user\Desktop\宏願計畫\4 溪洲硬書\1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254115"/>
            <a:ext cx="6993437" cy="519922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D7AD7C33-05D7-4EFB-8C18-26C0DB67E757}" type="slidenum">
              <a:rPr lang="en-US" altLang="zh-TW"/>
              <a:pPr>
                <a:defRPr/>
              </a:pPr>
              <a:t>169</a:t>
            </a:fld>
            <a:endParaRPr lang="en-US" altLang="zh-TW"/>
          </a:p>
        </p:txBody>
      </p:sp>
      <p:sp>
        <p:nvSpPr>
          <p:cNvPr id="6" name="文字方塊 5"/>
          <p:cNvSpPr txBox="1"/>
          <p:nvPr/>
        </p:nvSpPr>
        <p:spPr>
          <a:xfrm>
            <a:off x="2771800" y="467961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硬筆書法作品紙卡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7170" name="Picture 2" descr="C:\Users\user\Desktop\宏願計畫\4 溪洲硬書\1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295036"/>
            <a:ext cx="7291178" cy="50142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17</a:t>
            </a:fld>
            <a:endParaRPr lang="en-US" altLang="zh-TW"/>
          </a:p>
        </p:txBody>
      </p:sp>
      <p:pic>
        <p:nvPicPr>
          <p:cNvPr id="1026" name="Picture 2" descr="C:\Users\Administrator\Desktop\林岳瑩作品圖片\1林岳瑩創意精品\小楷\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80728"/>
            <a:ext cx="7259681" cy="48709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1475656" y="332656"/>
            <a:ext cx="12241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/>
              <a:t>無礙</a:t>
            </a:r>
            <a:endParaRPr lang="en-US" altLang="zh-TW" sz="2400" b="1" dirty="0" smtClean="0"/>
          </a:p>
          <a:p>
            <a:endParaRPr lang="zh-TW" altLang="en-US" dirty="0"/>
          </a:p>
        </p:txBody>
      </p:sp>
    </p:spTree>
    <p:extLst>
      <p:ext uri="{BB962C8B-B14F-4D97-AF65-F5344CB8AC3E}">
        <p14:creationId xmlns="" xmlns:p14="http://schemas.microsoft.com/office/powerpoint/2010/main" val="41386995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EA322E5-E092-4194-A2FA-3D2B6390288E}" type="slidenum">
              <a:rPr lang="en-US" altLang="zh-TW"/>
              <a:pPr>
                <a:defRPr/>
              </a:pPr>
              <a:t>170</a:t>
            </a:fld>
            <a:endParaRPr lang="en-US" altLang="zh-TW"/>
          </a:p>
        </p:txBody>
      </p:sp>
      <p:sp>
        <p:nvSpPr>
          <p:cNvPr id="179203" name="Rectangle 4"/>
          <p:cNvSpPr>
            <a:spLocks noChangeArrowheads="1"/>
          </p:cNvSpPr>
          <p:nvPr/>
        </p:nvSpPr>
        <p:spPr bwMode="auto">
          <a:xfrm>
            <a:off x="900113" y="328166"/>
            <a:ext cx="7632700" cy="1077218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kumimoji="1" lang="zh-TW" altLang="en-US" sz="3600" dirty="0">
                <a:solidFill>
                  <a:srgbClr val="C00000"/>
                </a:solidFill>
                <a:latin typeface="Times New Roman" pitchFamily="18" charset="0"/>
                <a:ea typeface="標楷體" pitchFamily="65" charset="-120"/>
              </a:rPr>
              <a:t>從硬筆書法到毛筆書法的轉換</a:t>
            </a:r>
          </a:p>
          <a:p>
            <a:pPr algn="ctr" eaLnBrk="1" hangingPunct="1"/>
            <a:r>
              <a:rPr kumimoji="1" lang="zh-TW" altLang="en-US" sz="2800" dirty="0" smtClean="0">
                <a:solidFill>
                  <a:srgbClr val="7D1301"/>
                </a:solidFill>
                <a:latin typeface="Times New Roman" pitchFamily="18" charset="0"/>
                <a:ea typeface="標楷體" pitchFamily="65" charset="-120"/>
              </a:rPr>
              <a:t>新九宮</a:t>
            </a:r>
            <a:r>
              <a:rPr kumimoji="1" lang="zh-TW" altLang="en-US" sz="2800" dirty="0">
                <a:solidFill>
                  <a:srgbClr val="7D1301"/>
                </a:solidFill>
                <a:latin typeface="Times New Roman" pitchFamily="18" charset="0"/>
                <a:ea typeface="標楷體" pitchFamily="65" charset="-120"/>
              </a:rPr>
              <a:t>格書法練習紙的應用</a:t>
            </a:r>
          </a:p>
        </p:txBody>
      </p:sp>
      <p:pic>
        <p:nvPicPr>
          <p:cNvPr id="179204" name="Picture 6" descr="硬筆書法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5588" y="1628775"/>
            <a:ext cx="3432175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05" name="Picture 8" descr="硬筆書法12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 bwMode="auto">
          <a:xfrm>
            <a:off x="1692275" y="2924175"/>
            <a:ext cx="27368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C3D27736-D8A8-449A-B830-254706F37419}" type="slidenum">
              <a:rPr lang="en-US" altLang="zh-TW"/>
              <a:pPr>
                <a:defRPr/>
              </a:pPr>
              <a:t>171</a:t>
            </a:fld>
            <a:endParaRPr lang="en-US" altLang="zh-TW"/>
          </a:p>
        </p:txBody>
      </p:sp>
      <p:pic>
        <p:nvPicPr>
          <p:cNvPr id="180227" name="Picture 2" descr="硬筆書法24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1908175" y="1441450"/>
            <a:ext cx="5543550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8" name="Rectangle 3"/>
          <p:cNvSpPr>
            <a:spLocks noChangeArrowheads="1"/>
          </p:cNvSpPr>
          <p:nvPr/>
        </p:nvSpPr>
        <p:spPr bwMode="auto">
          <a:xfrm>
            <a:off x="2411413" y="350838"/>
            <a:ext cx="4537075" cy="70167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kumimoji="1" lang="zh-TW" altLang="en-US" sz="4000" b="1">
                <a:solidFill>
                  <a:schemeClr val="bg2"/>
                </a:solidFill>
                <a:latin typeface="Times New Roman" pitchFamily="18" charset="0"/>
                <a:ea typeface="標楷體" pitchFamily="65" charset="-120"/>
              </a:rPr>
              <a:t>硬筆書法臨摹練習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C3D5B7E-273F-49FC-A0A8-3C3775E9057E}" type="slidenum">
              <a:rPr lang="en-US" altLang="zh-TW"/>
              <a:pPr>
                <a:defRPr/>
              </a:pPr>
              <a:t>172</a:t>
            </a:fld>
            <a:endParaRPr lang="en-US" altLang="zh-TW"/>
          </a:p>
        </p:txBody>
      </p:sp>
      <p:pic>
        <p:nvPicPr>
          <p:cNvPr id="181251" name="Picture 4" descr="硬筆書法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250950"/>
            <a:ext cx="5759450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1252" name="Rectangle 5"/>
          <p:cNvSpPr>
            <a:spLocks noChangeArrowheads="1"/>
          </p:cNvSpPr>
          <p:nvPr/>
        </p:nvSpPr>
        <p:spPr bwMode="auto">
          <a:xfrm>
            <a:off x="2051050" y="344488"/>
            <a:ext cx="4968875" cy="70167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kumimoji="1" lang="zh-TW" altLang="en-US" sz="4000" b="1">
                <a:solidFill>
                  <a:schemeClr val="bg2"/>
                </a:solidFill>
                <a:latin typeface="Times New Roman" pitchFamily="18" charset="0"/>
                <a:ea typeface="標楷體" pitchFamily="65" charset="-120"/>
              </a:rPr>
              <a:t>硬筆書法自運練習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D1F279B-32ED-462F-A570-C2A24C4C42FA}" type="slidenum">
              <a:rPr lang="en-US" altLang="zh-TW"/>
              <a:pPr>
                <a:defRPr/>
              </a:pPr>
              <a:t>173</a:t>
            </a:fld>
            <a:endParaRPr lang="en-US" altLang="zh-TW"/>
          </a:p>
        </p:txBody>
      </p:sp>
      <p:pic>
        <p:nvPicPr>
          <p:cNvPr id="182275" name="Picture 2" descr="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5563" y="692150"/>
            <a:ext cx="4108450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CA8B0E9-B87C-40F3-A77B-9ED5E410FB04}" type="slidenum">
              <a:rPr lang="en-US" altLang="zh-TW"/>
              <a:pPr>
                <a:defRPr/>
              </a:pPr>
              <a:t>174</a:t>
            </a:fld>
            <a:endParaRPr lang="en-US" altLang="zh-TW"/>
          </a:p>
        </p:txBody>
      </p:sp>
      <p:pic>
        <p:nvPicPr>
          <p:cNvPr id="184323" name="Picture 2" descr="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908050"/>
            <a:ext cx="5838825" cy="497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B356B3E-CFC9-4754-8D62-844E2F0087ED}" type="slidenum">
              <a:rPr lang="en-US" altLang="zh-TW"/>
              <a:pPr>
                <a:defRPr/>
              </a:pPr>
              <a:t>175</a:t>
            </a:fld>
            <a:endParaRPr lang="en-US" altLang="zh-TW"/>
          </a:p>
        </p:txBody>
      </p:sp>
      <p:pic>
        <p:nvPicPr>
          <p:cNvPr id="186371" name="Picture 2" descr="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9463" y="871538"/>
            <a:ext cx="4970462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DB1A936A-622E-43F1-A91D-1DC85B423F04}" type="slidenum">
              <a:rPr lang="en-US" altLang="zh-TW"/>
              <a:pPr>
                <a:defRPr/>
              </a:pPr>
              <a:t>176</a:t>
            </a:fld>
            <a:endParaRPr lang="en-US" altLang="zh-TW"/>
          </a:p>
        </p:txBody>
      </p:sp>
      <p:pic>
        <p:nvPicPr>
          <p:cNvPr id="187395" name="Picture 2" descr="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814388"/>
            <a:ext cx="5216525" cy="506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4804A339-5C75-4142-970C-A12D7E87817B}" type="slidenum">
              <a:rPr lang="en-US" altLang="zh-TW"/>
              <a:pPr>
                <a:defRPr/>
              </a:pPr>
              <a:t>177</a:t>
            </a:fld>
            <a:endParaRPr lang="en-US" altLang="zh-TW"/>
          </a:p>
        </p:txBody>
      </p:sp>
      <p:sp>
        <p:nvSpPr>
          <p:cNvPr id="975879" name="Rectangle 7"/>
          <p:cNvSpPr>
            <a:spLocks noGrp="1" noChangeArrowheads="1"/>
          </p:cNvSpPr>
          <p:nvPr>
            <p:ph type="title"/>
          </p:nvPr>
        </p:nvSpPr>
        <p:spPr>
          <a:xfrm>
            <a:off x="2773363" y="406400"/>
            <a:ext cx="3814762" cy="1077913"/>
          </a:xfrm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zh-TW" altLang="en-US" sz="5400" smtClean="0">
                <a:ea typeface="標楷體" pitchFamily="65" charset="-120"/>
              </a:rPr>
              <a:t>輕鬆學書法</a:t>
            </a:r>
          </a:p>
        </p:txBody>
      </p:sp>
      <p:sp>
        <p:nvSpPr>
          <p:cNvPr id="975875" name="Rectangle 3"/>
          <p:cNvSpPr>
            <a:spLocks noChangeArrowheads="1"/>
          </p:cNvSpPr>
          <p:nvPr/>
        </p:nvSpPr>
        <p:spPr bwMode="auto">
          <a:xfrm>
            <a:off x="971550" y="1628775"/>
            <a:ext cx="7273925" cy="93662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marL="914400" indent="-914400" eaLnBrk="1" hangingPunct="1">
              <a:defRPr/>
            </a:pPr>
            <a:r>
              <a:rPr kumimoji="1" lang="zh-TW" altLang="en-US" sz="3200" b="1">
                <a:solidFill>
                  <a:srgbClr val="F9390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細明體" pitchFamily="49" charset="-120"/>
              </a:rPr>
              <a:t>一、先學硬筆書法，再學毛筆書法</a:t>
            </a:r>
          </a:p>
        </p:txBody>
      </p:sp>
      <p:sp>
        <p:nvSpPr>
          <p:cNvPr id="975876" name="Rectangle 4"/>
          <p:cNvSpPr>
            <a:spLocks noChangeArrowheads="1"/>
          </p:cNvSpPr>
          <p:nvPr/>
        </p:nvSpPr>
        <p:spPr bwMode="auto">
          <a:xfrm>
            <a:off x="971550" y="2997200"/>
            <a:ext cx="7345363" cy="93662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marL="914400" indent="-914400" eaLnBrk="1" hangingPunct="1">
              <a:defRPr/>
            </a:pPr>
            <a:r>
              <a:rPr kumimoji="1" lang="zh-TW" altLang="en-US" sz="3200" b="1">
                <a:solidFill>
                  <a:srgbClr val="F9390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細明體" pitchFamily="49" charset="-120"/>
              </a:rPr>
              <a:t>二、先學結構法，再學用筆法</a:t>
            </a:r>
          </a:p>
        </p:txBody>
      </p:sp>
      <p:sp>
        <p:nvSpPr>
          <p:cNvPr id="975877" name="Rectangle 5"/>
          <p:cNvSpPr>
            <a:spLocks noChangeArrowheads="1"/>
          </p:cNvSpPr>
          <p:nvPr/>
        </p:nvSpPr>
        <p:spPr bwMode="auto">
          <a:xfrm>
            <a:off x="971550" y="4365625"/>
            <a:ext cx="7345363" cy="93662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marL="914400" indent="-914400" eaLnBrk="1" hangingPunct="1">
              <a:defRPr/>
            </a:pPr>
            <a:r>
              <a:rPr kumimoji="1" lang="zh-TW" altLang="en-US" sz="3200" b="1" dirty="0">
                <a:solidFill>
                  <a:srgbClr val="F9390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細明體" pitchFamily="49" charset="-120"/>
              </a:rPr>
              <a:t>三、使用</a:t>
            </a:r>
            <a:r>
              <a:rPr kumimoji="1" lang="zh-TW" altLang="en-US" sz="3200" b="1" dirty="0" smtClean="0">
                <a:solidFill>
                  <a:srgbClr val="F9390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細明體" pitchFamily="49" charset="-120"/>
              </a:rPr>
              <a:t>新九宮格書法學習</a:t>
            </a:r>
            <a:r>
              <a:rPr kumimoji="1" lang="zh-TW" altLang="en-US" sz="3200" b="1" dirty="0">
                <a:solidFill>
                  <a:srgbClr val="F9390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細明體" pitchFamily="49" charset="-120"/>
              </a:rPr>
              <a:t>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9DE88C1-775B-440B-8604-FCE8E71EEBFD}" type="slidenum">
              <a:rPr lang="en-US" altLang="zh-TW">
                <a:solidFill>
                  <a:srgbClr val="FFFFFF"/>
                </a:solidFill>
              </a:rPr>
              <a:pPr>
                <a:defRPr/>
              </a:pPr>
              <a:t>178</a:t>
            </a:fld>
            <a:endParaRPr lang="en-US" altLang="zh-TW">
              <a:solidFill>
                <a:srgbClr val="FFFFFF"/>
              </a:solidFill>
            </a:endParaRPr>
          </a:p>
        </p:txBody>
      </p:sp>
      <p:pic>
        <p:nvPicPr>
          <p:cNvPr id="20483" name="Picture 2" descr="C:\Users\Administrator\Desktop\相機書法\036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3742" y="-18430"/>
            <a:ext cx="5084762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547664" y="836712"/>
            <a:ext cx="5904656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l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 </a:t>
            </a:r>
            <a:r>
              <a:rPr lang="zh-TW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   新</a:t>
            </a:r>
            <a:r>
              <a:rPr lang="zh-TW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九宮</a:t>
            </a:r>
            <a:r>
              <a:rPr lang="zh-TW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格</a:t>
            </a:r>
            <a:endParaRPr lang="en-US" altLang="zh-TW" sz="6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華康儷中宋(P)" panose="02020500000000000000" pitchFamily="18" charset="-120"/>
              <a:ea typeface="華康儷中宋(P)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 書法</a:t>
            </a:r>
            <a:r>
              <a:rPr lang="zh-TW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學習</a:t>
            </a:r>
            <a:r>
              <a:rPr lang="zh-TW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模式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864096" y="4409236"/>
            <a:ext cx="7236296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l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 </a:t>
            </a:r>
            <a:r>
              <a:rPr lang="zh-TW" altLang="en-US" sz="3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楷書體W7(P)" pitchFamily="66" charset="-120"/>
                <a:ea typeface="華康楷書體W7(P)" pitchFamily="66" charset="-120"/>
              </a:rPr>
              <a:t>長短、均間、</a:t>
            </a:r>
            <a:r>
              <a:rPr lang="zh-TW" altLang="en-US" sz="3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93905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華康楷書體W7(P)" pitchFamily="66" charset="-120"/>
                <a:ea typeface="華康楷書體W7(P)" pitchFamily="66" charset="-120"/>
              </a:rPr>
              <a:t>粗細、映帶、平衡</a:t>
            </a:r>
            <a:endParaRPr lang="zh-TW" altLang="en-US" sz="3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93905"/>
              </a:solidFill>
              <a:latin typeface="華康楷書體W7(P)" pitchFamily="66" charset="-120"/>
              <a:ea typeface="華康楷書體W7(P)" pitchFamily="66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717032"/>
            <a:ext cx="7493000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7826954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1114BCE-3A8F-45C1-80FF-A4B9ECD923A6}" type="slidenum">
              <a:rPr lang="en-US" altLang="zh-TW"/>
              <a:pPr>
                <a:defRPr/>
              </a:pPr>
              <a:t>179</a:t>
            </a:fld>
            <a:endParaRPr lang="en-US" altLang="zh-TW"/>
          </a:p>
        </p:txBody>
      </p:sp>
      <p:pic>
        <p:nvPicPr>
          <p:cNvPr id="191491" name="Picture 4" descr="毛筆書法2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 b="6137"/>
          <a:stretch>
            <a:fillRect/>
          </a:stretch>
        </p:blipFill>
        <p:spPr bwMode="auto">
          <a:xfrm>
            <a:off x="1835696" y="1556792"/>
            <a:ext cx="5328444" cy="477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1492" name="Rectangle 7"/>
          <p:cNvSpPr>
            <a:spLocks noChangeArrowheads="1"/>
          </p:cNvSpPr>
          <p:nvPr/>
        </p:nvSpPr>
        <p:spPr bwMode="auto">
          <a:xfrm>
            <a:off x="2482850" y="495077"/>
            <a:ext cx="4105275" cy="70167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kumimoji="1" lang="zh-TW" altLang="en-US" sz="4000" b="1">
                <a:solidFill>
                  <a:schemeClr val="bg2"/>
                </a:solidFill>
                <a:latin typeface="Times New Roman" pitchFamily="18" charset="0"/>
                <a:ea typeface="標楷體" pitchFamily="65" charset="-120"/>
              </a:rPr>
              <a:t>毛筆筆鋒練習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D1C144F-93F8-4A8A-9874-5B835500AFF7}" type="slidenum">
              <a:rPr lang="en-US" altLang="zh-TW"/>
              <a:pPr>
                <a:defRPr/>
              </a:pPr>
              <a:t>18</a:t>
            </a:fld>
            <a:endParaRPr lang="en-US" altLang="zh-TW"/>
          </a:p>
        </p:txBody>
      </p:sp>
      <p:pic>
        <p:nvPicPr>
          <p:cNvPr id="10242" name="Picture 2" descr="C:\Users\Administrator\Dropbox\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89459"/>
            <a:ext cx="2874843" cy="50951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Administrator\Dropbox\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0648"/>
            <a:ext cx="2304256" cy="63227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863860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 txBox="1">
            <a:spLocks noGrp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828178CE-4027-41C1-A23C-5196891D4E23}" type="slidenum">
              <a:rPr kumimoji="0" lang="en-US" altLang="zh-TW"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>
                <a:defRPr/>
              </a:pPr>
              <a:t>180</a:t>
            </a:fld>
            <a:endParaRPr kumimoji="0" lang="en-US" altLang="zh-TW" sz="10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271366" name="Rectangle 7"/>
          <p:cNvSpPr>
            <a:spLocks noChangeArrowheads="1"/>
          </p:cNvSpPr>
          <p:nvPr/>
        </p:nvSpPr>
        <p:spPr bwMode="auto">
          <a:xfrm>
            <a:off x="1112382" y="764704"/>
            <a:ext cx="800219" cy="1800647"/>
          </a:xfrm>
          <a:prstGeom prst="rect">
            <a:avLst/>
          </a:prstGeom>
          <a:solidFill>
            <a:srgbClr val="FFC4A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zh-TW" altLang="en-US" sz="4000" b="1" dirty="0" smtClean="0">
                <a:solidFill>
                  <a:schemeClr val="bg2"/>
                </a:solidFill>
                <a:latin typeface="Times New Roman" pitchFamily="18" charset="0"/>
                <a:ea typeface="標楷體" pitchFamily="65" charset="-120"/>
              </a:rPr>
              <a:t>用</a:t>
            </a:r>
            <a:r>
              <a:rPr lang="zh-TW" altLang="en-US" sz="4000" b="1" dirty="0">
                <a:solidFill>
                  <a:schemeClr val="bg2"/>
                </a:solidFill>
                <a:latin typeface="Times New Roman" pitchFamily="18" charset="0"/>
                <a:ea typeface="標楷體" pitchFamily="65" charset="-120"/>
              </a:rPr>
              <a:t>筆法</a:t>
            </a:r>
          </a:p>
        </p:txBody>
      </p:sp>
      <p:pic>
        <p:nvPicPr>
          <p:cNvPr id="271367" name="Picture 7" descr="img18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620" y="384175"/>
            <a:ext cx="4138612" cy="58531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7308304" y="693415"/>
            <a:ext cx="800219" cy="2879601"/>
          </a:xfrm>
          <a:prstGeom prst="rect">
            <a:avLst/>
          </a:prstGeom>
          <a:solidFill>
            <a:srgbClr val="FFC4A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zh-TW" altLang="en-US" sz="4000" b="1" dirty="0" smtClean="0">
                <a:solidFill>
                  <a:schemeClr val="bg2"/>
                </a:solidFill>
                <a:latin typeface="Times New Roman" pitchFamily="18" charset="0"/>
                <a:ea typeface="標楷體" pitchFamily="65" charset="-120"/>
              </a:rPr>
              <a:t>提按與粗細</a:t>
            </a:r>
            <a:endParaRPr lang="zh-TW" altLang="en-US" sz="4000" b="1" dirty="0">
              <a:solidFill>
                <a:schemeClr val="bg2"/>
              </a:solidFill>
              <a:latin typeface="Times New Roman" pitchFamily="18" charset="0"/>
              <a:ea typeface="標楷體" pitchFamily="65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65095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 txBox="1">
            <a:spLocks noGrp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10E654A8-060E-4BA8-85E5-0604D8845C77}" type="slidenum">
              <a:rPr kumimoji="0" lang="en-US" altLang="zh-TW"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>
                <a:defRPr/>
              </a:pPr>
              <a:t>181</a:t>
            </a:fld>
            <a:endParaRPr kumimoji="0" lang="en-US" altLang="zh-TW" sz="10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pic>
        <p:nvPicPr>
          <p:cNvPr id="272389" name="Picture 5" descr="img17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907" y="476250"/>
            <a:ext cx="4124325" cy="5832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2390" name="Rectangle 7"/>
          <p:cNvSpPr>
            <a:spLocks noChangeArrowheads="1"/>
          </p:cNvSpPr>
          <p:nvPr/>
        </p:nvSpPr>
        <p:spPr bwMode="auto">
          <a:xfrm>
            <a:off x="1112382" y="764729"/>
            <a:ext cx="800219" cy="1800175"/>
          </a:xfrm>
          <a:prstGeom prst="rect">
            <a:avLst/>
          </a:prstGeom>
          <a:solidFill>
            <a:srgbClr val="FFC4A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zh-TW" altLang="en-US" sz="4000" b="1" dirty="0" smtClean="0">
                <a:solidFill>
                  <a:schemeClr val="bg2"/>
                </a:solidFill>
                <a:latin typeface="Times New Roman" pitchFamily="18" charset="0"/>
                <a:ea typeface="標楷體" pitchFamily="65" charset="-120"/>
              </a:rPr>
              <a:t>用</a:t>
            </a:r>
            <a:r>
              <a:rPr lang="zh-TW" altLang="en-US" sz="4000" b="1" dirty="0">
                <a:solidFill>
                  <a:schemeClr val="bg2"/>
                </a:solidFill>
                <a:latin typeface="Times New Roman" pitchFamily="18" charset="0"/>
                <a:ea typeface="標楷體" pitchFamily="65" charset="-120"/>
              </a:rPr>
              <a:t>筆法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7308304" y="692697"/>
            <a:ext cx="800219" cy="3600400"/>
          </a:xfrm>
          <a:prstGeom prst="rect">
            <a:avLst/>
          </a:prstGeom>
          <a:solidFill>
            <a:srgbClr val="FFC4A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zh-TW" altLang="en-US" sz="4000" b="1" dirty="0" smtClean="0">
                <a:solidFill>
                  <a:schemeClr val="bg2"/>
                </a:solidFill>
                <a:latin typeface="Times New Roman" pitchFamily="18" charset="0"/>
                <a:ea typeface="標楷體" pitchFamily="65" charset="-120"/>
              </a:rPr>
              <a:t>下押上提有粗細</a:t>
            </a:r>
            <a:endParaRPr lang="zh-TW" altLang="en-US" sz="4000" b="1" dirty="0">
              <a:solidFill>
                <a:schemeClr val="bg2"/>
              </a:solidFill>
              <a:latin typeface="Times New Roman" pitchFamily="18" charset="0"/>
              <a:ea typeface="標楷體" pitchFamily="65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69003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AD2F5DC-799B-4759-B0E0-CB598A35D742}" type="slidenum">
              <a:rPr lang="en-US" altLang="zh-TW"/>
              <a:pPr>
                <a:defRPr/>
              </a:pPr>
              <a:t>182</a:t>
            </a:fld>
            <a:endParaRPr lang="en-US" altLang="zh-TW"/>
          </a:p>
        </p:txBody>
      </p:sp>
      <p:pic>
        <p:nvPicPr>
          <p:cNvPr id="192515" name="Picture 4" descr="楷書基本筆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565150"/>
            <a:ext cx="3673475" cy="581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AD2F5DC-799B-4759-B0E0-CB598A35D742}" type="slidenum">
              <a:rPr lang="en-US" altLang="zh-TW"/>
              <a:pPr>
                <a:defRPr/>
              </a:pPr>
              <a:t>183</a:t>
            </a:fld>
            <a:endParaRPr lang="en-US" altLang="zh-TW"/>
          </a:p>
        </p:txBody>
      </p:sp>
      <p:pic>
        <p:nvPicPr>
          <p:cNvPr id="4" name="圖片 3"/>
          <p:cNvPicPr/>
          <p:nvPr/>
        </p:nvPicPr>
        <p:blipFill>
          <a:blip r:embed="rId2" cstate="print">
            <a:lum bright="-20000" contrast="20000"/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76672"/>
            <a:ext cx="6192688" cy="597666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 txBox="1">
            <a:spLocks noGrp="1"/>
          </p:cNvSpPr>
          <p:nvPr/>
        </p:nvSpPr>
        <p:spPr bwMode="auto">
          <a:xfrm>
            <a:off x="669925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6E3019C6-98E0-4E21-8376-849D885CE88F}" type="slidenum">
              <a:rPr kumimoji="0" lang="en-US" altLang="zh-TW" sz="2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>
                <a:defRPr/>
              </a:pPr>
              <a:t>184</a:t>
            </a:fld>
            <a:endParaRPr kumimoji="0" lang="en-US" altLang="zh-TW" sz="200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25083" y="404664"/>
            <a:ext cx="5827237" cy="70788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algn="ctr" eaLnBrk="1" hangingPunct="1"/>
            <a:r>
              <a:rPr lang="zh-TW" altLang="en-US" sz="4000" dirty="0" smtClean="0">
                <a:solidFill>
                  <a:prstClr val="white"/>
                </a:solidFill>
                <a:latin typeface="Times New Roman" pitchFamily="18" charset="0"/>
                <a:ea typeface="標楷體" pitchFamily="65" charset="-120"/>
              </a:rPr>
              <a:t>運筆法</a:t>
            </a:r>
            <a:r>
              <a:rPr lang="en-US" altLang="zh-TW" sz="4000" dirty="0" smtClean="0">
                <a:solidFill>
                  <a:prstClr val="white"/>
                </a:solidFill>
                <a:latin typeface="Times New Roman" pitchFamily="18" charset="0"/>
                <a:ea typeface="標楷體" pitchFamily="65" charset="-120"/>
              </a:rPr>
              <a:t>—</a:t>
            </a:r>
            <a:r>
              <a:rPr lang="zh-TW" altLang="en-US" sz="4000" dirty="0" smtClean="0">
                <a:solidFill>
                  <a:prstClr val="white"/>
                </a:solidFill>
                <a:latin typeface="Times New Roman" pitchFamily="18" charset="0"/>
                <a:ea typeface="標楷體" pitchFamily="65" charset="-120"/>
              </a:rPr>
              <a:t>下押上提有粗細</a:t>
            </a:r>
            <a:endParaRPr lang="zh-TW" altLang="en-US" sz="4000" dirty="0">
              <a:solidFill>
                <a:prstClr val="white"/>
              </a:solidFill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 cstate="print"/>
          <a:srcRect l="4578" t="2923" r="974" b="4786"/>
          <a:stretch>
            <a:fillRect/>
          </a:stretch>
        </p:blipFill>
        <p:spPr bwMode="auto">
          <a:xfrm>
            <a:off x="1115616" y="2492896"/>
            <a:ext cx="6984776" cy="2273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4" descr="楷書基本筆劃"/>
          <p:cNvPicPr>
            <a:picLocks noChangeAspect="1" noChangeArrowheads="1"/>
          </p:cNvPicPr>
          <p:nvPr/>
        </p:nvPicPr>
        <p:blipFill>
          <a:blip r:embed="rId3" cstate="print"/>
          <a:srcRect l="21562" t="11142" r="37273" b="82668"/>
          <a:stretch>
            <a:fillRect/>
          </a:stretch>
        </p:blipFill>
        <p:spPr bwMode="auto">
          <a:xfrm>
            <a:off x="3203848" y="1556792"/>
            <a:ext cx="2808312" cy="668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75147" y="5085184"/>
            <a:ext cx="6853237" cy="9509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773855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8C53A7F-27EE-4490-90CB-23FC15180312}" type="slidenum">
              <a:rPr lang="en-US" altLang="zh-TW"/>
              <a:pPr>
                <a:defRPr/>
              </a:pPr>
              <a:t>185</a:t>
            </a:fld>
            <a:endParaRPr lang="en-US" altLang="zh-TW"/>
          </a:p>
        </p:txBody>
      </p:sp>
      <p:pic>
        <p:nvPicPr>
          <p:cNvPr id="194563" name="Picture 2" descr="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2925" y="1001713"/>
            <a:ext cx="5422900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265B83A-71A3-4F7E-BCC9-8B9B07693A20}" type="slidenum">
              <a:rPr lang="en-US" altLang="zh-TW"/>
              <a:pPr>
                <a:defRPr/>
              </a:pPr>
              <a:t>186</a:t>
            </a:fld>
            <a:endParaRPr lang="en-US" altLang="zh-TW"/>
          </a:p>
        </p:txBody>
      </p:sp>
      <p:pic>
        <p:nvPicPr>
          <p:cNvPr id="195587" name="Picture 4" descr="毛筆書法3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 l="16577" t="24893" r="37497" b="19688"/>
          <a:stretch>
            <a:fillRect/>
          </a:stretch>
        </p:blipFill>
        <p:spPr bwMode="auto">
          <a:xfrm>
            <a:off x="2268538" y="1628775"/>
            <a:ext cx="4465637" cy="404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D822D2F0-AE3F-4208-92A8-EE3F2D809C81}" type="slidenum">
              <a:rPr lang="en-US" altLang="zh-TW"/>
              <a:pPr>
                <a:defRPr/>
              </a:pPr>
              <a:t>187</a:t>
            </a:fld>
            <a:endParaRPr lang="en-US" altLang="zh-TW"/>
          </a:p>
        </p:txBody>
      </p:sp>
      <p:pic>
        <p:nvPicPr>
          <p:cNvPr id="200707" name="Picture 7"/>
          <p:cNvPicPr>
            <a:picLocks noChangeAspect="1" noChangeArrowheads="1"/>
          </p:cNvPicPr>
          <p:nvPr/>
        </p:nvPicPr>
        <p:blipFill>
          <a:blip r:embed="rId2" cstate="print"/>
          <a:srcRect l="6770" r="2937"/>
          <a:stretch>
            <a:fillRect/>
          </a:stretch>
        </p:blipFill>
        <p:spPr bwMode="auto">
          <a:xfrm>
            <a:off x="827584" y="1412776"/>
            <a:ext cx="2376264" cy="4952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0708" name="Rectangle 12"/>
          <p:cNvSpPr>
            <a:spLocks noChangeArrowheads="1"/>
          </p:cNvSpPr>
          <p:nvPr/>
        </p:nvSpPr>
        <p:spPr bwMode="auto">
          <a:xfrm>
            <a:off x="2412206" y="404664"/>
            <a:ext cx="4464050" cy="70167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en-US" altLang="zh-TW" sz="3200" b="1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kumimoji="1" lang="zh-TW" altLang="en-US" sz="4000" b="1">
                <a:solidFill>
                  <a:schemeClr val="bg2"/>
                </a:solidFill>
                <a:latin typeface="Times New Roman" pitchFamily="18" charset="0"/>
                <a:ea typeface="標楷體" pitchFamily="65" charset="-120"/>
              </a:rPr>
              <a:t>毛筆書法進階練習</a:t>
            </a:r>
          </a:p>
        </p:txBody>
      </p:sp>
      <p:pic>
        <p:nvPicPr>
          <p:cNvPr id="7" name="圖片 6"/>
          <p:cNvPicPr/>
          <p:nvPr/>
        </p:nvPicPr>
        <p:blipFill>
          <a:blip r:embed="rId3" cstate="print">
            <a:lum bright="-20000" contrast="20000"/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412776"/>
            <a:ext cx="4896544" cy="489654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85844B1-1EA0-4DB0-BFB7-4AF9EBBA7BE0}" type="slidenum">
              <a:rPr lang="en-US" altLang="zh-TW"/>
              <a:pPr>
                <a:defRPr/>
              </a:pPr>
              <a:t>188</a:t>
            </a:fld>
            <a:endParaRPr lang="en-US" altLang="zh-TW"/>
          </a:p>
        </p:txBody>
      </p:sp>
      <p:pic>
        <p:nvPicPr>
          <p:cNvPr id="202755" name="Picture 4" descr="毛筆書法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1341438"/>
            <a:ext cx="66960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2756" name="Rectangle 5"/>
          <p:cNvSpPr>
            <a:spLocks noChangeArrowheads="1"/>
          </p:cNvSpPr>
          <p:nvPr/>
        </p:nvSpPr>
        <p:spPr bwMode="auto">
          <a:xfrm>
            <a:off x="1836738" y="344488"/>
            <a:ext cx="5256212" cy="70167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kumimoji="1" lang="zh-TW" altLang="en-US" sz="4000" b="1">
                <a:solidFill>
                  <a:schemeClr val="bg2"/>
                </a:solidFill>
                <a:latin typeface="Times New Roman" pitchFamily="18" charset="0"/>
                <a:ea typeface="標楷體" pitchFamily="65" charset="-120"/>
              </a:rPr>
              <a:t>毛筆書法臨帖練習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D07302-0D86-4672-B0E9-DA2DBB2AB76D}" type="slidenum">
              <a:rPr lang="en-US" altLang="zh-TW"/>
              <a:pPr>
                <a:defRPr/>
              </a:pPr>
              <a:t>189</a:t>
            </a:fld>
            <a:endParaRPr lang="en-US" altLang="zh-TW"/>
          </a:p>
        </p:txBody>
      </p:sp>
      <p:pic>
        <p:nvPicPr>
          <p:cNvPr id="2058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3175" y="371475"/>
            <a:ext cx="4057650" cy="61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D1C144F-93F8-4A8A-9874-5B835500AFF7}" type="slidenum">
              <a:rPr lang="en-US" altLang="zh-TW"/>
              <a:pPr>
                <a:defRPr/>
              </a:pPr>
              <a:t>19</a:t>
            </a:fld>
            <a:endParaRPr lang="en-US" altLang="zh-TW"/>
          </a:p>
        </p:txBody>
      </p:sp>
      <p:pic>
        <p:nvPicPr>
          <p:cNvPr id="2050" name="Picture 2" descr="C:\Users\Administrator\Desktop\岳瑩精品\P_20140330_131956_BF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683" r="13805"/>
          <a:stretch/>
        </p:blipFill>
        <p:spPr bwMode="auto">
          <a:xfrm>
            <a:off x="1863969" y="692696"/>
            <a:ext cx="5398478" cy="52996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423147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D07302-0D86-4672-B0E9-DA2DBB2AB76D}" type="slidenum">
              <a:rPr lang="en-US" altLang="zh-TW"/>
              <a:pPr>
                <a:defRPr/>
              </a:pPr>
              <a:t>190</a:t>
            </a:fld>
            <a:endParaRPr lang="en-US" altLang="zh-TW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043608" y="692696"/>
          <a:ext cx="7272808" cy="4602480"/>
        </p:xfrm>
        <a:graphic>
          <a:graphicData uri="http://schemas.openxmlformats.org/drawingml/2006/table">
            <a:tbl>
              <a:tblPr/>
              <a:tblGrid>
                <a:gridCol w="7272808"/>
              </a:tblGrid>
              <a:tr h="4032448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kumimoji="1" lang="en-US" altLang="zh-TW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zh-TW" altLang="en-US" sz="5000" kern="100" dirty="0" smtClean="0">
                          <a:solidFill>
                            <a:srgbClr val="C00000"/>
                          </a:solidFill>
                          <a:latin typeface="Calibri"/>
                          <a:ea typeface="+mn-ea"/>
                          <a:cs typeface="Times New Roman"/>
                        </a:rPr>
                        <a:t>  歡迎加入</a:t>
                      </a:r>
                      <a:r>
                        <a:rPr lang="zh-TW" altLang="zh-TW" sz="5000" kern="100" dirty="0" smtClean="0">
                          <a:solidFill>
                            <a:srgbClr val="C00000"/>
                          </a:solidFill>
                          <a:latin typeface="Calibri"/>
                          <a:ea typeface="+mn-ea"/>
                          <a:cs typeface="Times New Roman"/>
                        </a:rPr>
                        <a:t>教師書法社群</a:t>
                      </a:r>
                      <a:endParaRPr lang="zh-TW" altLang="zh-TW" sz="5000" kern="100" dirty="0" smtClean="0">
                        <a:solidFill>
                          <a:srgbClr val="C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zh-TW" altLang="en-US" sz="2800" dirty="0" smtClean="0">
                          <a:ea typeface="+mn-ea"/>
                          <a:cs typeface="Times New Roman"/>
                        </a:rPr>
                        <a:t>    </a:t>
                      </a:r>
                      <a:endParaRPr lang="en-US" altLang="zh-TW" sz="2800" dirty="0" smtClean="0">
                        <a:ea typeface="+mn-ea"/>
                        <a:cs typeface="Times New Roman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zh-TW" altLang="en-US" sz="3200" dirty="0" smtClean="0">
                          <a:ea typeface="+mn-ea"/>
                          <a:cs typeface="Times New Roman"/>
                        </a:rPr>
                        <a:t>         </a:t>
                      </a:r>
                      <a:r>
                        <a:rPr lang="zh-TW" altLang="zh-TW" sz="3200" dirty="0" smtClean="0">
                          <a:ea typeface="+mn-ea"/>
                          <a:cs typeface="Times New Roman"/>
                        </a:rPr>
                        <a:t>社群宗旨：</a:t>
                      </a:r>
                      <a:endParaRPr kumimoji="1" lang="en-US" altLang="zh-TW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zh-TW" altLang="en-US" sz="2400" dirty="0" smtClean="0">
                          <a:latin typeface="+mj-ea"/>
                          <a:ea typeface="+mj-ea"/>
                        </a:rPr>
                        <a:t>    </a:t>
                      </a:r>
                      <a:r>
                        <a:rPr lang="en-US" altLang="zh-TW" sz="2400" dirty="0" smtClean="0">
                          <a:latin typeface="+mj-ea"/>
                          <a:ea typeface="+mj-ea"/>
                        </a:rPr>
                        <a:t>1.</a:t>
                      </a:r>
                      <a:r>
                        <a:rPr lang="zh-TW" altLang="zh-TW" sz="2400" dirty="0" smtClean="0">
                          <a:latin typeface="+mj-ea"/>
                          <a:ea typeface="+mj-ea"/>
                        </a:rPr>
                        <a:t>協助建立班級識字與寫字連結的教學模式</a:t>
                      </a:r>
                      <a:endParaRPr lang="en-US" altLang="zh-TW" sz="2400" dirty="0" smtClean="0">
                        <a:latin typeface="+mj-ea"/>
                        <a:ea typeface="+mj-ea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zh-TW" altLang="en-US" sz="2400" dirty="0" smtClean="0">
                          <a:latin typeface="+mj-ea"/>
                          <a:ea typeface="+mj-ea"/>
                        </a:rPr>
                        <a:t>    </a:t>
                      </a:r>
                      <a:r>
                        <a:rPr lang="en-US" altLang="zh-TW" sz="2400" dirty="0" smtClean="0">
                          <a:latin typeface="+mj-ea"/>
                          <a:ea typeface="+mj-ea"/>
                        </a:rPr>
                        <a:t>2.</a:t>
                      </a:r>
                      <a:r>
                        <a:rPr lang="zh-TW" altLang="zh-TW" sz="2400" dirty="0" smtClean="0">
                          <a:latin typeface="+mj-ea"/>
                          <a:ea typeface="+mj-ea"/>
                        </a:rPr>
                        <a:t>辦理社群成員精進書法研習和交流</a:t>
                      </a:r>
                      <a:endParaRPr lang="en-US" altLang="zh-TW" sz="2400" dirty="0" smtClean="0">
                        <a:latin typeface="+mj-ea"/>
                        <a:ea typeface="+mj-ea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zh-TW" altLang="en-US" sz="2400" dirty="0" smtClean="0">
                          <a:latin typeface="+mj-ea"/>
                          <a:ea typeface="+mj-ea"/>
                        </a:rPr>
                        <a:t>    </a:t>
                      </a:r>
                      <a:r>
                        <a:rPr lang="en-US" altLang="zh-TW" sz="2400" dirty="0" smtClean="0">
                          <a:latin typeface="+mj-ea"/>
                          <a:ea typeface="+mj-ea"/>
                        </a:rPr>
                        <a:t>3.</a:t>
                      </a:r>
                      <a:r>
                        <a:rPr lang="zh-TW" altLang="zh-TW" sz="2400" dirty="0" smtClean="0">
                          <a:latin typeface="+mj-ea"/>
                          <a:ea typeface="+mj-ea"/>
                        </a:rPr>
                        <a:t>協助解決書法教學上的困境</a:t>
                      </a:r>
                      <a:endParaRPr lang="en-US" altLang="zh-TW" sz="2400" dirty="0" smtClean="0">
                        <a:latin typeface="+mj-ea"/>
                        <a:ea typeface="+mj-ea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zh-TW" altLang="en-US" sz="2400" dirty="0" smtClean="0">
                          <a:latin typeface="+mj-ea"/>
                          <a:ea typeface="+mj-ea"/>
                        </a:rPr>
                        <a:t>    </a:t>
                      </a:r>
                      <a:r>
                        <a:rPr lang="en-US" altLang="zh-TW" sz="2400" dirty="0" smtClean="0">
                          <a:latin typeface="+mj-ea"/>
                          <a:ea typeface="+mj-ea"/>
                        </a:rPr>
                        <a:t>4.</a:t>
                      </a:r>
                      <a:r>
                        <a:rPr lang="zh-TW" altLang="en-US" sz="2400" dirty="0" smtClean="0">
                          <a:latin typeface="+mj-ea"/>
                          <a:ea typeface="+mj-ea"/>
                        </a:rPr>
                        <a:t>協助</a:t>
                      </a:r>
                      <a:r>
                        <a:rPr lang="zh-TW" altLang="zh-TW" sz="2400" dirty="0" smtClean="0">
                          <a:latin typeface="+mj-ea"/>
                          <a:ea typeface="+mj-ea"/>
                        </a:rPr>
                        <a:t>辦理書法比賽和相關教學活動</a:t>
                      </a:r>
                      <a:endParaRPr lang="en-US" altLang="zh-TW" sz="2400" dirty="0" smtClean="0">
                        <a:latin typeface="+mj-ea"/>
                        <a:ea typeface="+mj-ea"/>
                      </a:endParaRP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zh-TW" altLang="en-US" sz="2400" dirty="0" smtClean="0">
                          <a:latin typeface="+mj-ea"/>
                          <a:ea typeface="+mj-ea"/>
                        </a:rPr>
                        <a:t>    </a:t>
                      </a:r>
                      <a:r>
                        <a:rPr lang="en-US" altLang="zh-TW" sz="2400" dirty="0" smtClean="0">
                          <a:latin typeface="+mj-ea"/>
                          <a:ea typeface="+mj-ea"/>
                        </a:rPr>
                        <a:t>5.</a:t>
                      </a:r>
                      <a:r>
                        <a:rPr lang="zh-TW" altLang="zh-TW" sz="2400" dirty="0" smtClean="0">
                          <a:latin typeface="+mj-ea"/>
                          <a:ea typeface="+mj-ea"/>
                        </a:rPr>
                        <a:t>建立寫字教學評量模式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TW" altLang="en-US" sz="2400" dirty="0" smtClean="0">
                          <a:latin typeface="+mj-ea"/>
                          <a:ea typeface="+mj-ea"/>
                        </a:rPr>
                        <a:t>    </a:t>
                      </a:r>
                      <a:r>
                        <a:rPr lang="en-US" altLang="zh-TW" sz="2400" dirty="0" smtClean="0">
                          <a:latin typeface="+mj-ea"/>
                          <a:ea typeface="+mj-ea"/>
                        </a:rPr>
                        <a:t>6.</a:t>
                      </a:r>
                      <a:r>
                        <a:rPr lang="zh-TW" altLang="en-US" sz="2400" dirty="0" smtClean="0">
                          <a:latin typeface="+mj-ea"/>
                          <a:ea typeface="+mj-ea"/>
                        </a:rPr>
                        <a:t>協助成立家長</a:t>
                      </a:r>
                      <a:r>
                        <a:rPr lang="zh-TW" altLang="zh-TW" sz="2400" dirty="0" smtClean="0">
                          <a:latin typeface="+mj-ea"/>
                          <a:ea typeface="+mj-ea"/>
                        </a:rPr>
                        <a:t>寫字志工</a:t>
                      </a:r>
                      <a:r>
                        <a:rPr lang="zh-TW" altLang="en-US" sz="2400" dirty="0" smtClean="0">
                          <a:latin typeface="+mj-ea"/>
                          <a:ea typeface="+mj-ea"/>
                        </a:rPr>
                        <a:t>社群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zh-TW" sz="2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7917EA4-712F-4C49-A010-C29324F753EB}" type="slidenum">
              <a:rPr lang="en-US" altLang="zh-TW"/>
              <a:pPr>
                <a:defRPr/>
              </a:pPr>
              <a:t>191</a:t>
            </a:fld>
            <a:endParaRPr lang="en-US" altLang="zh-TW"/>
          </a:p>
        </p:txBody>
      </p:sp>
      <p:sp>
        <p:nvSpPr>
          <p:cNvPr id="4" name="文字方塊 3"/>
          <p:cNvSpPr txBox="1"/>
          <p:nvPr/>
        </p:nvSpPr>
        <p:spPr>
          <a:xfrm>
            <a:off x="2267744" y="1412776"/>
            <a:ext cx="48006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b="1" dirty="0" smtClean="0">
                <a:solidFill>
                  <a:srgbClr val="FE5C5C"/>
                </a:solidFill>
                <a:latin typeface="華康儷中宋" panose="02020509000000000000" pitchFamily="49" charset="-120"/>
                <a:ea typeface="華康儷中宋" panose="02020509000000000000" pitchFamily="49" charset="-120"/>
              </a:rPr>
              <a:t>一句雋永的嘉言</a:t>
            </a:r>
            <a:endParaRPr lang="zh-TW" altLang="en-US" sz="4800" b="1" dirty="0">
              <a:solidFill>
                <a:srgbClr val="FE5C5C"/>
              </a:soli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4068" y="3068960"/>
            <a:ext cx="10180644" cy="1410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6600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4E53CD-7CAC-4022-A9E4-D8A2F2DB51C8}" type="slidenum">
              <a:rPr lang="en-US" altLang="zh-TW"/>
              <a:pPr>
                <a:defRPr/>
              </a:pPr>
              <a:t>192</a:t>
            </a:fld>
            <a:endParaRPr lang="en-US" altLang="zh-TW"/>
          </a:p>
        </p:txBody>
      </p:sp>
      <p:pic>
        <p:nvPicPr>
          <p:cNvPr id="173059" name="Picture 3" descr="C:\Users\Administrator\Desktop\圖片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76872"/>
            <a:ext cx="5856287" cy="356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3061" name="Rectangle 2"/>
          <p:cNvSpPr>
            <a:spLocks noChangeArrowheads="1"/>
          </p:cNvSpPr>
          <p:nvPr/>
        </p:nvSpPr>
        <p:spPr bwMode="auto">
          <a:xfrm>
            <a:off x="3410292" y="969114"/>
            <a:ext cx="26962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l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 dirty="0" smtClean="0"/>
              <a:t> </a:t>
            </a:r>
            <a:endParaRPr lang="zh-TW" altLang="en-US" sz="2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88640"/>
            <a:ext cx="3608387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5909963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5774931-2F4B-4C57-9729-FEC21DA62DC8}" type="slidenum">
              <a:rPr lang="en-US" altLang="zh-TW">
                <a:solidFill>
                  <a:srgbClr val="FFFFFF"/>
                </a:solidFill>
              </a:rPr>
              <a:pPr>
                <a:defRPr/>
              </a:pPr>
              <a:t>2</a:t>
            </a:fld>
            <a:endParaRPr lang="en-US" altLang="zh-TW">
              <a:solidFill>
                <a:srgbClr val="FFFFFF"/>
              </a:solidFill>
            </a:endParaRPr>
          </a:p>
        </p:txBody>
      </p:sp>
      <p:pic>
        <p:nvPicPr>
          <p:cNvPr id="18436" name="Picture 6" descr="C:\Users\Administrator\Desktop\林岳瑩所有檔案\岳瑩名片\岳瑩名片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578" y="1412776"/>
            <a:ext cx="4973638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994" y="3645024"/>
            <a:ext cx="3756728" cy="2592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45752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D1C144F-93F8-4A8A-9874-5B835500AFF7}" type="slidenum">
              <a:rPr lang="en-US" altLang="zh-TW"/>
              <a:pPr>
                <a:defRPr/>
              </a:pPr>
              <a:t>20</a:t>
            </a:fld>
            <a:endParaRPr lang="en-US" altLang="zh-TW"/>
          </a:p>
        </p:txBody>
      </p:sp>
      <p:pic>
        <p:nvPicPr>
          <p:cNvPr id="5122" name="Picture 2" descr="C:\Users\Administrator\Dropbox\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984" y="397425"/>
            <a:ext cx="3069279" cy="61279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800453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D1C144F-93F8-4A8A-9874-5B835500AFF7}" type="slidenum">
              <a:rPr lang="en-US" altLang="zh-TW"/>
              <a:pPr>
                <a:defRPr/>
              </a:pPr>
              <a:t>21</a:t>
            </a:fld>
            <a:endParaRPr lang="en-US" altLang="zh-TW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7747566" cy="3274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456118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>
                <a:solidFill>
                  <a:srgbClr val="FEFAC9"/>
                </a:solidFill>
              </a:rPr>
              <a:pPr>
                <a:defRPr/>
              </a:pPr>
              <a:t>22</a:t>
            </a:fld>
            <a:endParaRPr lang="en-US" altLang="zh-TW">
              <a:solidFill>
                <a:srgbClr val="FEFAC9"/>
              </a:solidFill>
            </a:endParaRPr>
          </a:p>
        </p:txBody>
      </p:sp>
      <p:pic>
        <p:nvPicPr>
          <p:cNvPr id="3075" name="Picture 3" descr="C:\Users\Administrator\Desktop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74811"/>
            <a:ext cx="2927631" cy="58930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1187624" y="836712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solidFill>
                  <a:prstClr val="white"/>
                </a:solidFill>
              </a:rPr>
              <a:t>度一切苦厄</a:t>
            </a:r>
            <a:endParaRPr lang="zh-TW" altLang="en-US" sz="24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2251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D1C144F-93F8-4A8A-9874-5B835500AFF7}" type="slidenum">
              <a:rPr lang="en-US" altLang="zh-TW"/>
              <a:pPr>
                <a:defRPr/>
              </a:pPr>
              <a:t>23</a:t>
            </a:fld>
            <a:endParaRPr lang="en-US" altLang="zh-TW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6084" y="334963"/>
            <a:ext cx="3024188" cy="610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755576" y="836712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solidFill>
                  <a:prstClr val="white"/>
                </a:solidFill>
              </a:rPr>
              <a:t>飄花似雪紛飛情</a:t>
            </a:r>
            <a:endParaRPr lang="zh-TW" altLang="en-US" sz="24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94085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D1C144F-93F8-4A8A-9874-5B835500AFF7}" type="slidenum">
              <a:rPr lang="en-US" altLang="zh-TW"/>
              <a:pPr>
                <a:defRPr/>
              </a:pPr>
              <a:t>24</a:t>
            </a:fld>
            <a:endParaRPr lang="en-US" altLang="zh-TW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76225"/>
            <a:ext cx="5041900" cy="6218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209731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D1C144F-93F8-4A8A-9874-5B835500AFF7}" type="slidenum">
              <a:rPr lang="en-US" altLang="zh-TW"/>
              <a:pPr>
                <a:defRPr/>
              </a:pPr>
              <a:t>25</a:t>
            </a:fld>
            <a:endParaRPr lang="en-US" altLang="zh-TW"/>
          </a:p>
        </p:txBody>
      </p:sp>
      <p:pic>
        <p:nvPicPr>
          <p:cNvPr id="2053" name="Picture 5" descr="C:\Users\Administrator\Desktop\林岳瑩作品圖片\樸茂精研  京都\樸茂精嚴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702" y="476672"/>
            <a:ext cx="1234626" cy="35283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istrator\Desktop\13495217_1736703189932581_5299603540594009223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7578"/>
            <a:ext cx="4752528" cy="68918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205" y="4149080"/>
            <a:ext cx="3530600" cy="210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482353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D1C144F-93F8-4A8A-9874-5B835500AFF7}" type="slidenum">
              <a:rPr lang="en-US" altLang="zh-TW"/>
              <a:pPr>
                <a:defRPr/>
              </a:pPr>
              <a:t>26</a:t>
            </a:fld>
            <a:endParaRPr lang="en-US" altLang="zh-TW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8384286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340472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AB2C945-E019-4DC4-8BE7-D485865DB383}" type="slidenum">
              <a:rPr lang="en-US" altLang="zh-TW"/>
              <a:pPr>
                <a:defRPr/>
              </a:pPr>
              <a:t>27</a:t>
            </a:fld>
            <a:endParaRPr lang="en-US" altLang="zh-TW"/>
          </a:p>
        </p:txBody>
      </p:sp>
      <p:pic>
        <p:nvPicPr>
          <p:cNvPr id="59395" name="Picture 2" descr="C:\Users\Administrator\Desktop\林岳瑩作品圖片\岳瑩篆刻\篆刻作品\閒章\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316" y="1484784"/>
            <a:ext cx="1689100" cy="169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6" name="Picture 3" descr="C:\Users\Administrator\Desktop\林岳瑩作品圖片\岳瑩篆刻\篆刻作品\閒章\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18756"/>
            <a:ext cx="1725613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7" name="Picture 4" descr="C:\Users\Administrator\Desktop\林岳瑩作品圖片\岳瑩篆刻\篆刻作品\閒章\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34988"/>
            <a:ext cx="1677987" cy="16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467544" y="434052"/>
            <a:ext cx="23013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400" b="1" dirty="0" smtClean="0"/>
              <a:t>篆刻</a:t>
            </a:r>
            <a:endParaRPr lang="zh-TW" altLang="en-US" sz="4400" b="1" dirty="0"/>
          </a:p>
        </p:txBody>
      </p:sp>
      <p:pic>
        <p:nvPicPr>
          <p:cNvPr id="6146" name="Picture 2" descr="C:\Users\Administrator\Desktop\林岳瑩作品圖片\岳瑩篆刻\篆刻作品\閒章\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373" y="4077072"/>
            <a:ext cx="1619043" cy="16017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dministrator\Desktop\林岳瑩作品圖片\岳瑩篆刻\篆刻作品\閒章\6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405" y="825599"/>
            <a:ext cx="1387877" cy="23153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Administrator\Dropbox\真放在精微 - 複製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743" y="4097238"/>
            <a:ext cx="1911519" cy="1924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444794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9DE88C1-775B-440B-8604-FCE8E71EEBFD}" type="slidenum">
              <a:rPr lang="en-US" altLang="zh-TW">
                <a:solidFill>
                  <a:srgbClr val="FFFFFF"/>
                </a:solidFill>
              </a:rPr>
              <a:pPr>
                <a:defRPr/>
              </a:pPr>
              <a:t>28</a:t>
            </a:fld>
            <a:endParaRPr lang="en-US" altLang="zh-TW">
              <a:solidFill>
                <a:srgbClr val="FFFFFF"/>
              </a:solidFill>
            </a:endParaRPr>
          </a:p>
        </p:txBody>
      </p:sp>
      <p:pic>
        <p:nvPicPr>
          <p:cNvPr id="20483" name="Picture 2" descr="C:\Users\Administrator\Desktop\相機書法\036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12776"/>
            <a:ext cx="4861842" cy="4329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699792" y="5138028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zh-TW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標楷體" panose="03000509000000000000" pitchFamily="65" charset="-120"/>
                <a:ea typeface="標楷體" panose="03000509000000000000" pitchFamily="65" charset="-120"/>
              </a:rPr>
              <a:t>硬筆</a:t>
            </a:r>
            <a:r>
              <a:rPr lang="zh-TW" altLang="zh-TW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標楷體" panose="03000509000000000000" pitchFamily="65" charset="-120"/>
                <a:ea typeface="標楷體" panose="03000509000000000000" pitchFamily="65" charset="-120"/>
              </a:rPr>
              <a:t>書法</a:t>
            </a:r>
            <a:r>
              <a:rPr lang="zh-TW" altLang="en-US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標楷體" panose="03000509000000000000" pitchFamily="65" charset="-120"/>
                <a:ea typeface="標楷體" panose="03000509000000000000" pitchFamily="65" charset="-120"/>
              </a:rPr>
              <a:t>延續</a:t>
            </a:r>
            <a:r>
              <a:rPr lang="zh-TW" altLang="en-US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標楷體" panose="03000509000000000000" pitchFamily="65" charset="-120"/>
                <a:ea typeface="標楷體" panose="03000509000000000000" pitchFamily="65" charset="-120"/>
              </a:rPr>
              <a:t>書法</a:t>
            </a:r>
            <a:r>
              <a:rPr lang="zh-TW" altLang="en-US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標楷體" panose="03000509000000000000" pitchFamily="65" charset="-120"/>
                <a:ea typeface="標楷體" panose="03000509000000000000" pitchFamily="65" charset="-120"/>
              </a:rPr>
              <a:t>藝術的現代價值</a:t>
            </a:r>
            <a:endParaRPr lang="zh-TW" altLang="zh-TW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11560" y="620688"/>
            <a:ext cx="6264696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l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 </a:t>
            </a:r>
            <a:r>
              <a:rPr lang="zh-TW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硬書之美</a:t>
            </a:r>
          </a:p>
        </p:txBody>
      </p:sp>
    </p:spTree>
    <p:extLst>
      <p:ext uri="{BB962C8B-B14F-4D97-AF65-F5344CB8AC3E}">
        <p14:creationId xmlns="" xmlns:p14="http://schemas.microsoft.com/office/powerpoint/2010/main" val="18039916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9DE88C1-775B-440B-8604-FCE8E71EEBFD}" type="slidenum">
              <a:rPr lang="en-US" altLang="zh-TW">
                <a:solidFill>
                  <a:srgbClr val="FFFFFF"/>
                </a:solidFill>
              </a:rPr>
              <a:pPr>
                <a:defRPr/>
              </a:pPr>
              <a:t>29</a:t>
            </a:fld>
            <a:endParaRPr lang="en-US" altLang="zh-TW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63888" y="866814"/>
            <a:ext cx="341632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硬筆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書法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延續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0"/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書法藝術的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現代價值</a:t>
            </a:r>
            <a:endParaRPr lang="zh-TW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827584" y="692696"/>
            <a:ext cx="6264696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l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 </a:t>
            </a:r>
            <a:r>
              <a:rPr lang="zh-TW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硬 筆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76872"/>
            <a:ext cx="6353478" cy="3736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498846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D1C144F-93F8-4A8A-9874-5B835500AFF7}" type="slidenum">
              <a:rPr lang="en-US" altLang="zh-TW"/>
              <a:pPr>
                <a:defRPr/>
              </a:pPr>
              <a:t>3</a:t>
            </a:fld>
            <a:endParaRPr lang="en-US" altLang="zh-TW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53244" y="333237"/>
            <a:ext cx="8136904" cy="5878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720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林岳瑩</a:t>
            </a:r>
            <a:r>
              <a:rPr kumimoji="1" lang="zh-TW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     </a:t>
            </a:r>
            <a:endParaRPr kumimoji="1" lang="zh-TW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zh-TW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專長：書法、篆刻</a:t>
            </a:r>
            <a:endParaRPr kumimoji="1" lang="zh-TW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學歷：東華大學藝術與設計研究所</a:t>
            </a:r>
            <a:endParaRPr kumimoji="1" lang="zh-TW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經歷：</a:t>
            </a:r>
            <a:r>
              <a:rPr kumimoji="1" lang="en-US" altLang="zh-TW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1997</a:t>
            </a: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 花蓮縣美術家書法篆刻類薪傳獎</a:t>
            </a:r>
            <a:endParaRPr kumimoji="1" lang="zh-TW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      </a:t>
            </a:r>
            <a:r>
              <a:rPr kumimoji="1" lang="en-US" altLang="zh-TW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1997</a:t>
            </a: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 花蓮縣文化局書法篆刻個展</a:t>
            </a:r>
            <a:endParaRPr kumimoji="1" lang="zh-TW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      </a:t>
            </a:r>
            <a:r>
              <a:rPr kumimoji="1" lang="en-US" altLang="zh-TW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2003</a:t>
            </a: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 三希藝術空間書法篆刻個展</a:t>
            </a:r>
            <a:endParaRPr kumimoji="1" lang="zh-TW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      </a:t>
            </a:r>
            <a:r>
              <a:rPr kumimoji="1" lang="en-US" altLang="zh-TW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2008《</a:t>
            </a: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大塊無隅</a:t>
            </a:r>
            <a:r>
              <a:rPr kumimoji="1" lang="en-US" altLang="zh-TW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》</a:t>
            </a: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顏文堂、林岳瑩水墨書法雙人全省巡迴展</a:t>
            </a:r>
            <a:endParaRPr kumimoji="1" lang="en-US" altLang="zh-TW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2000" dirty="0" smtClean="0">
                <a:latin typeface="+mj-ea"/>
                <a:ea typeface="+mj-ea"/>
                <a:cs typeface="Times New Roman" pitchFamily="18" charset="0"/>
              </a:rPr>
              <a:t>      </a:t>
            </a:r>
            <a:r>
              <a:rPr lang="en-US" altLang="zh-TW" sz="2000" dirty="0" smtClean="0">
                <a:latin typeface="+mj-ea"/>
                <a:ea typeface="+mj-ea"/>
                <a:cs typeface="Times New Roman" pitchFamily="18" charset="0"/>
              </a:rPr>
              <a:t>2015</a:t>
            </a:r>
            <a:r>
              <a:rPr lang="zh-TW" altLang="en-US" sz="2000" dirty="0" smtClean="0">
                <a:latin typeface="+mj-ea"/>
                <a:ea typeface="+mj-ea"/>
                <a:cs typeface="Times New Roman" pitchFamily="18" charset="0"/>
              </a:rPr>
              <a:t> 日本京都林岳瑩、吳英杰書畫雙人展</a:t>
            </a:r>
            <a:endParaRPr lang="en-US" altLang="zh-TW" sz="2000" dirty="0" smtClean="0">
              <a:latin typeface="+mj-ea"/>
              <a:ea typeface="+mj-ea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      </a:t>
            </a:r>
            <a:r>
              <a:rPr kumimoji="1" lang="en-US" altLang="zh-TW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2016</a:t>
            </a: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 台東生活美學館書法創作邀請展</a:t>
            </a:r>
            <a:endParaRPr kumimoji="1" lang="zh-TW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社團：花蓮書法學會理事長</a:t>
            </a:r>
            <a:endParaRPr kumimoji="1" lang="zh-TW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      青溪新文藝協會常務理事</a:t>
            </a:r>
            <a:endParaRPr kumimoji="1" lang="zh-TW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itchFamily="18" charset="0"/>
              </a:rPr>
              <a:t>      花蓮縣洄瀾生活美學協會顧問</a:t>
            </a:r>
            <a:endParaRPr kumimoji="1" lang="zh-TW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r>
              <a:rPr lang="zh-TW" altLang="zh-TW" sz="2000" dirty="0" smtClean="0">
                <a:latin typeface="+mj-ea"/>
                <a:ea typeface="+mj-ea"/>
              </a:rPr>
              <a:t>曾任：花蓮縣文化局展覽審查委員</a:t>
            </a:r>
          </a:p>
          <a:p>
            <a:r>
              <a:rPr lang="zh-TW" altLang="en-US" sz="2000" dirty="0" smtClean="0">
                <a:latin typeface="+mj-ea"/>
                <a:ea typeface="+mj-ea"/>
              </a:rPr>
              <a:t>      </a:t>
            </a:r>
            <a:r>
              <a:rPr lang="zh-TW" altLang="zh-TW" sz="2000" dirty="0" smtClean="0">
                <a:latin typeface="+mj-ea"/>
                <a:ea typeface="+mj-ea"/>
              </a:rPr>
              <a:t>花蓮縣</a:t>
            </a:r>
            <a:r>
              <a:rPr lang="zh-TW" altLang="zh-TW" sz="2000" dirty="0">
                <a:latin typeface="+mj-ea"/>
                <a:ea typeface="+mj-ea"/>
              </a:rPr>
              <a:t>文化局洄瀾</a:t>
            </a:r>
            <a:r>
              <a:rPr lang="zh-TW" altLang="zh-TW" sz="2000" dirty="0" smtClean="0">
                <a:latin typeface="+mj-ea"/>
                <a:ea typeface="+mj-ea"/>
              </a:rPr>
              <a:t>美展</a:t>
            </a:r>
            <a:r>
              <a:rPr lang="zh-TW" altLang="en-US" sz="2000" dirty="0" smtClean="0">
                <a:latin typeface="+mj-ea"/>
                <a:ea typeface="+mj-ea"/>
              </a:rPr>
              <a:t>籌備委員及</a:t>
            </a:r>
            <a:r>
              <a:rPr lang="zh-TW" altLang="zh-TW" sz="2000" dirty="0" smtClean="0">
                <a:latin typeface="+mj-ea"/>
                <a:ea typeface="+mj-ea"/>
              </a:rPr>
              <a:t>評審</a:t>
            </a:r>
            <a:endParaRPr lang="zh-TW" altLang="zh-TW" sz="2000" dirty="0">
              <a:latin typeface="+mj-ea"/>
              <a:ea typeface="+mj-ea"/>
            </a:endParaRPr>
          </a:p>
          <a:p>
            <a:r>
              <a:rPr lang="zh-TW" altLang="en-US" sz="2000" dirty="0" smtClean="0">
                <a:latin typeface="+mj-ea"/>
                <a:ea typeface="+mj-ea"/>
              </a:rPr>
              <a:t>      </a:t>
            </a:r>
            <a:r>
              <a:rPr lang="zh-TW" altLang="zh-TW" sz="2000" dirty="0" smtClean="0">
                <a:latin typeface="+mj-ea"/>
                <a:ea typeface="+mj-ea"/>
              </a:rPr>
              <a:t>花蓮縣</a:t>
            </a:r>
            <a:r>
              <a:rPr lang="zh-TW" altLang="zh-TW" sz="2000" dirty="0">
                <a:latin typeface="+mj-ea"/>
                <a:ea typeface="+mj-ea"/>
              </a:rPr>
              <a:t>文化局美術家薪傳獎審查</a:t>
            </a:r>
            <a:r>
              <a:rPr lang="zh-TW" altLang="zh-TW" sz="2000" dirty="0" smtClean="0">
                <a:latin typeface="+mj-ea"/>
                <a:ea typeface="+mj-ea"/>
              </a:rPr>
              <a:t>委員</a:t>
            </a:r>
            <a:endParaRPr lang="en-US" altLang="zh-TW" sz="2000" dirty="0" smtClean="0">
              <a:latin typeface="+mj-ea"/>
              <a:ea typeface="+mj-ea"/>
            </a:endParaRPr>
          </a:p>
          <a:p>
            <a:r>
              <a:rPr lang="zh-TW" altLang="en-US" sz="2000" dirty="0">
                <a:latin typeface="+mj-ea"/>
                <a:ea typeface="+mj-ea"/>
              </a:rPr>
              <a:t> </a:t>
            </a:r>
            <a:r>
              <a:rPr lang="zh-TW" altLang="en-US" sz="2000" dirty="0" smtClean="0">
                <a:latin typeface="+mj-ea"/>
                <a:ea typeface="+mj-ea"/>
              </a:rPr>
              <a:t>     慈</a:t>
            </a:r>
            <a:r>
              <a:rPr lang="zh-TW" altLang="en-US" sz="2000" dirty="0">
                <a:latin typeface="+mj-ea"/>
                <a:ea typeface="+mj-ea"/>
              </a:rPr>
              <a:t>濟科技大學</a:t>
            </a:r>
            <a:r>
              <a:rPr lang="zh-TW" altLang="en-US" sz="2000" dirty="0" smtClean="0">
                <a:latin typeface="+mj-ea"/>
                <a:ea typeface="+mj-ea"/>
              </a:rPr>
              <a:t>兼任</a:t>
            </a:r>
            <a:r>
              <a:rPr lang="zh-TW" altLang="en-US" sz="2000" dirty="0">
                <a:latin typeface="+mj-ea"/>
                <a:ea typeface="+mj-ea"/>
              </a:rPr>
              <a:t>講</a:t>
            </a:r>
            <a:r>
              <a:rPr lang="zh-TW" altLang="en-US" sz="2000" dirty="0" smtClean="0">
                <a:latin typeface="+mj-ea"/>
                <a:ea typeface="+mj-ea"/>
              </a:rPr>
              <a:t>師</a:t>
            </a:r>
            <a:endParaRPr lang="zh-TW" altLang="en-US" sz="2000" dirty="0">
              <a:latin typeface="+mj-ea"/>
              <a:ea typeface="+mj-ea"/>
            </a:endParaRPr>
          </a:p>
          <a:p>
            <a:r>
              <a:rPr lang="zh-TW" altLang="en-US" sz="2000" dirty="0">
                <a:latin typeface="+mj-ea"/>
                <a:ea typeface="+mj-ea"/>
              </a:rPr>
              <a:t>      </a:t>
            </a:r>
            <a:r>
              <a:rPr lang="zh-TW" altLang="en-US" sz="2000" dirty="0" smtClean="0">
                <a:latin typeface="+mj-ea"/>
                <a:ea typeface="+mj-ea"/>
              </a:rPr>
              <a:t>花蓮縣</a:t>
            </a:r>
            <a:r>
              <a:rPr lang="zh-TW" altLang="en-US" sz="2000" dirty="0">
                <a:latin typeface="+mj-ea"/>
                <a:ea typeface="+mj-ea"/>
              </a:rPr>
              <a:t>國民中小學藝術與人文教學深耕推動小組</a:t>
            </a:r>
            <a:r>
              <a:rPr lang="zh-TW" altLang="en-US" sz="2000" dirty="0" smtClean="0">
                <a:latin typeface="+mj-ea"/>
                <a:ea typeface="+mj-ea"/>
              </a:rPr>
              <a:t>委員</a:t>
            </a:r>
            <a:endParaRPr lang="zh-TW" altLang="en-US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98588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A7B8719-E8C8-44C8-B4BC-AF4C3DD2AD3B}" type="slidenum">
              <a:rPr lang="en-US" altLang="zh-TW"/>
              <a:pPr>
                <a:defRPr/>
              </a:pPr>
              <a:t>30</a:t>
            </a:fld>
            <a:endParaRPr lang="en-US" altLang="zh-TW"/>
          </a:p>
        </p:txBody>
      </p:sp>
      <p:sp>
        <p:nvSpPr>
          <p:cNvPr id="2" name="矩形 1"/>
          <p:cNvSpPr/>
          <p:nvPr/>
        </p:nvSpPr>
        <p:spPr>
          <a:xfrm>
            <a:off x="1043608" y="541653"/>
            <a:ext cx="615553" cy="188769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 eaLnBrk="1" hangingPunct="1">
              <a:defRPr/>
            </a:pPr>
            <a:r>
              <a:rPr kumimoji="1" lang="zh-TW" altLang="en-US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鉛筆行草書</a:t>
            </a:r>
            <a:endParaRPr kumimoji="1" lang="zh-TW" altLang="en-US" sz="2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07972"/>
            <a:ext cx="2239689" cy="66333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362214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A7B8719-E8C8-44C8-B4BC-AF4C3DD2AD3B}" type="slidenum">
              <a:rPr lang="en-US" altLang="zh-TW"/>
              <a:pPr>
                <a:defRPr/>
              </a:pPr>
              <a:t>31</a:t>
            </a:fld>
            <a:endParaRPr lang="en-US" altLang="zh-TW"/>
          </a:p>
        </p:txBody>
      </p:sp>
      <p:sp>
        <p:nvSpPr>
          <p:cNvPr id="1872898" name="Rectangle 2"/>
          <p:cNvSpPr>
            <a:spLocks noChangeArrowheads="1"/>
          </p:cNvSpPr>
          <p:nvPr/>
        </p:nvSpPr>
        <p:spPr bwMode="auto">
          <a:xfrm>
            <a:off x="1042988" y="1484784"/>
            <a:ext cx="649287" cy="115252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eaLnBrk="1" hangingPunct="1">
              <a:defRPr/>
            </a:pPr>
            <a:r>
              <a:rPr kumimoji="1" lang="zh-TW" altLang="en-US" sz="2800" b="1">
                <a:solidFill>
                  <a:srgbClr val="F9EDE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硬筆書法欣賞</a:t>
            </a:r>
          </a:p>
        </p:txBody>
      </p:sp>
      <p:pic>
        <p:nvPicPr>
          <p:cNvPr id="49156" name="Picture 3" descr="img195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2716213" y="26988"/>
            <a:ext cx="5095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>
          <a:xfrm>
            <a:off x="6705600" y="6284168"/>
            <a:ext cx="1905000" cy="457200"/>
          </a:xfrm>
        </p:spPr>
        <p:txBody>
          <a:bodyPr/>
          <a:lstStyle/>
          <a:p>
            <a:pPr>
              <a:defRPr/>
            </a:pPr>
            <a:fld id="{44936A52-CF58-4979-9A58-5747C2696F48}" type="slidenum">
              <a:rPr lang="en-US" altLang="zh-TW"/>
              <a:pPr>
                <a:defRPr/>
              </a:pPr>
              <a:t>32</a:t>
            </a:fld>
            <a:endParaRPr lang="en-US" altLang="zh-TW"/>
          </a:p>
        </p:txBody>
      </p:sp>
      <p:pic>
        <p:nvPicPr>
          <p:cNvPr id="57347" name="Picture 2" descr="img202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248602" y="260921"/>
            <a:ext cx="8787894" cy="6120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4356100" y="1196975"/>
            <a:ext cx="576263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92075" tIns="46038" rIns="92075" bIns="46038" anchor="ctr"/>
          <a:lstStyle/>
          <a:p>
            <a:pPr eaLnBrk="1" hangingPunct="1"/>
            <a:r>
              <a:rPr kumimoji="1" lang="en-US" altLang="zh-TW" sz="2000">
                <a:solidFill>
                  <a:srgbClr val="CE0409"/>
                </a:solidFill>
                <a:latin typeface="Tahoma" pitchFamily="34" charset="0"/>
              </a:rPr>
              <a:t>【</a:t>
            </a:r>
            <a:r>
              <a:rPr kumimoji="1" lang="zh-TW" altLang="en-US" sz="2000">
                <a:solidFill>
                  <a:srgbClr val="CE0409"/>
                </a:solidFill>
                <a:latin typeface="Tahoma" pitchFamily="34" charset="0"/>
                <a:ea typeface="華康新特明體" pitchFamily="49" charset="-120"/>
              </a:rPr>
              <a:t>日涉軒硬筆</a:t>
            </a:r>
            <a:r>
              <a:rPr kumimoji="1" lang="en-US" altLang="zh-TW" sz="2000">
                <a:solidFill>
                  <a:srgbClr val="CE0409"/>
                </a:solidFill>
                <a:latin typeface="Tahoma" pitchFamily="34" charset="0"/>
              </a:rPr>
              <a:t>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C11528D4-75B2-4E97-A58A-8BE9BF77F352}" type="slidenum">
              <a:rPr lang="en-US" altLang="zh-TW"/>
              <a:pPr>
                <a:defRPr/>
              </a:pPr>
              <a:t>33</a:t>
            </a:fld>
            <a:endParaRPr lang="en-US" altLang="zh-TW"/>
          </a:p>
        </p:txBody>
      </p:sp>
      <p:sp>
        <p:nvSpPr>
          <p:cNvPr id="1904642" name="Rectangle 2"/>
          <p:cNvSpPr>
            <a:spLocks noChangeArrowheads="1"/>
          </p:cNvSpPr>
          <p:nvPr/>
        </p:nvSpPr>
        <p:spPr bwMode="auto">
          <a:xfrm>
            <a:off x="1042988" y="1773238"/>
            <a:ext cx="649287" cy="115252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eaLnBrk="1" hangingPunct="1">
              <a:defRPr/>
            </a:pPr>
            <a:r>
              <a:rPr kumimoji="1" lang="zh-TW" altLang="en-US" sz="2800" b="1">
                <a:solidFill>
                  <a:srgbClr val="F9EDE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硬筆書法欣賞</a:t>
            </a:r>
          </a:p>
        </p:txBody>
      </p:sp>
      <p:pic>
        <p:nvPicPr>
          <p:cNvPr id="10242" name="Picture 2" descr="D:\Users\user\Desktop\林岳瑩硬筆書法作品\2林岳瑩硬筆書法作品\2016 -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-27384"/>
            <a:ext cx="4968552" cy="6851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0684B63-0ECC-426A-B1E1-307334824354}" type="slidenum">
              <a:rPr lang="en-US" altLang="zh-TW"/>
              <a:pPr>
                <a:defRPr/>
              </a:pPr>
              <a:t>34</a:t>
            </a:fld>
            <a:endParaRPr lang="en-US" altLang="zh-TW"/>
          </a:p>
        </p:txBody>
      </p:sp>
      <p:pic>
        <p:nvPicPr>
          <p:cNvPr id="110595" name="Picture 2" descr="img1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71888"/>
            <a:ext cx="8784406" cy="6253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6" name="Rectangle 3"/>
          <p:cNvSpPr>
            <a:spLocks noChangeArrowheads="1"/>
          </p:cNvSpPr>
          <p:nvPr/>
        </p:nvSpPr>
        <p:spPr bwMode="auto">
          <a:xfrm>
            <a:off x="8244408" y="1196975"/>
            <a:ext cx="576262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92075" tIns="46038" rIns="92075" bIns="46038" anchor="ctr"/>
          <a:lstStyle/>
          <a:p>
            <a:pPr eaLnBrk="1" hangingPunct="1"/>
            <a:r>
              <a:rPr kumimoji="1" lang="en-US" altLang="zh-TW" dirty="0">
                <a:solidFill>
                  <a:srgbClr val="CE0409"/>
                </a:solidFill>
                <a:latin typeface="Tahoma" pitchFamily="34" charset="0"/>
              </a:rPr>
              <a:t>【</a:t>
            </a:r>
            <a:r>
              <a:rPr kumimoji="1" lang="zh-TW" altLang="en-US" dirty="0">
                <a:solidFill>
                  <a:srgbClr val="CE0409"/>
                </a:solidFill>
                <a:latin typeface="Tahoma" pitchFamily="34" charset="0"/>
                <a:ea typeface="華康新特明體" pitchFamily="49" charset="-120"/>
              </a:rPr>
              <a:t>日涉軒硬筆</a:t>
            </a:r>
            <a:r>
              <a:rPr kumimoji="1" lang="en-US" altLang="zh-TW" dirty="0">
                <a:solidFill>
                  <a:srgbClr val="CE0409"/>
                </a:solidFill>
                <a:latin typeface="Tahoma" pitchFamily="34" charset="0"/>
              </a:rPr>
              <a:t>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0684B63-0ECC-426A-B1E1-307334824354}" type="slidenum">
              <a:rPr lang="en-US" altLang="zh-TW"/>
              <a:pPr>
                <a:defRPr/>
              </a:pPr>
              <a:t>35</a:t>
            </a:fld>
            <a:endParaRPr lang="en-US" altLang="zh-TW"/>
          </a:p>
        </p:txBody>
      </p:sp>
      <p:pic>
        <p:nvPicPr>
          <p:cNvPr id="8194" name="Picture 2" descr="D:\Users\user\Desktop\林岳瑩硬筆書法作品\2林岳瑩硬筆書法作品\2016 -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2186"/>
            <a:ext cx="6922219" cy="68431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805017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BFA7AC3-B7C2-4F9B-BCA5-2632A8C3D000}" type="slidenum">
              <a:rPr lang="en-US" altLang="zh-TW"/>
              <a:pPr>
                <a:defRPr/>
              </a:pPr>
              <a:t>36</a:t>
            </a:fld>
            <a:endParaRPr lang="en-US" altLang="zh-TW"/>
          </a:p>
        </p:txBody>
      </p:sp>
      <p:sp>
        <p:nvSpPr>
          <p:cNvPr id="1941506" name="Rectangle 2"/>
          <p:cNvSpPr>
            <a:spLocks noChangeArrowheads="1"/>
          </p:cNvSpPr>
          <p:nvPr/>
        </p:nvSpPr>
        <p:spPr bwMode="auto">
          <a:xfrm>
            <a:off x="1042988" y="1773238"/>
            <a:ext cx="649287" cy="115252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eaLnBrk="1" hangingPunct="1">
              <a:defRPr/>
            </a:pPr>
            <a:r>
              <a:rPr kumimoji="1" lang="zh-TW" altLang="en-US" sz="2800" b="1">
                <a:solidFill>
                  <a:srgbClr val="F9EDE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硬筆書法欣賞</a:t>
            </a:r>
          </a:p>
        </p:txBody>
      </p:sp>
      <p:pic>
        <p:nvPicPr>
          <p:cNvPr id="117764" name="Picture 3" descr="img1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40050" y="0"/>
            <a:ext cx="5087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824CBEF-A5FC-44DE-9F59-211600F6FF49}" type="slidenum">
              <a:rPr lang="en-US" altLang="zh-TW"/>
              <a:pPr>
                <a:defRPr/>
              </a:pPr>
              <a:t>37</a:t>
            </a:fld>
            <a:endParaRPr lang="en-US" altLang="zh-TW"/>
          </a:p>
        </p:txBody>
      </p:sp>
      <p:sp>
        <p:nvSpPr>
          <p:cNvPr id="1915906" name="Rectangle 2"/>
          <p:cNvSpPr>
            <a:spLocks noChangeArrowheads="1"/>
          </p:cNvSpPr>
          <p:nvPr/>
        </p:nvSpPr>
        <p:spPr bwMode="auto">
          <a:xfrm>
            <a:off x="1042988" y="1773238"/>
            <a:ext cx="649287" cy="1152525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eaLnBrk="1" hangingPunct="1">
              <a:defRPr/>
            </a:pPr>
            <a:r>
              <a:rPr kumimoji="1" lang="zh-TW" altLang="en-US" sz="2800" b="1">
                <a:solidFill>
                  <a:srgbClr val="F9EDE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硬筆書法欣賞</a:t>
            </a:r>
          </a:p>
        </p:txBody>
      </p:sp>
      <p:pic>
        <p:nvPicPr>
          <p:cNvPr id="92164" name="Picture 3" descr="img151"/>
          <p:cNvPicPr>
            <a:picLocks noChangeAspect="1" noChangeArrowheads="1"/>
          </p:cNvPicPr>
          <p:nvPr/>
        </p:nvPicPr>
        <p:blipFill rotWithShape="1">
          <a:blip r:embed="rId2" cstate="print"/>
          <a:srcRect t="10821" r="2222" b="8985"/>
          <a:stretch/>
        </p:blipFill>
        <p:spPr bwMode="auto">
          <a:xfrm>
            <a:off x="2267744" y="260648"/>
            <a:ext cx="5868192" cy="624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0684B63-0ECC-426A-B1E1-307334824354}" type="slidenum">
              <a:rPr lang="en-US" altLang="zh-TW"/>
              <a:pPr>
                <a:defRPr/>
              </a:pPr>
              <a:t>38</a:t>
            </a:fld>
            <a:endParaRPr lang="en-US" altLang="zh-TW"/>
          </a:p>
        </p:txBody>
      </p:sp>
      <p:pic>
        <p:nvPicPr>
          <p:cNvPr id="2050" name="Picture 2" descr="C:\Users\Administrator\Desktop\岳瑩硬書2013\104-7\8-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03" y="692696"/>
            <a:ext cx="7593805" cy="52800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760244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0684B63-0ECC-426A-B1E1-307334824354}" type="slidenum">
              <a:rPr lang="en-US" altLang="zh-TW"/>
              <a:pPr>
                <a:defRPr/>
              </a:pPr>
              <a:t>39</a:t>
            </a:fld>
            <a:endParaRPr lang="en-US" altLang="zh-TW"/>
          </a:p>
        </p:txBody>
      </p:sp>
      <p:pic>
        <p:nvPicPr>
          <p:cNvPr id="4098" name="Picture 2" descr="D:\Users\user\Desktop\林岳瑩硬筆書法作品\2林岳瑩硬筆書法作品\2016 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-27384"/>
            <a:ext cx="5040560" cy="68177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757511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88640"/>
            <a:ext cx="3816424" cy="6276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D1C144F-93F8-4A8A-9874-5B835500AFF7}" type="slidenum">
              <a:rPr lang="en-US" altLang="zh-TW"/>
              <a:pPr>
                <a:defRPr/>
              </a:pPr>
              <a:t>4</a:t>
            </a:fld>
            <a:endParaRPr lang="en-US" altLang="zh-TW"/>
          </a:p>
        </p:txBody>
      </p:sp>
      <p:sp>
        <p:nvSpPr>
          <p:cNvPr id="2" name="矩形 1"/>
          <p:cNvSpPr/>
          <p:nvPr/>
        </p:nvSpPr>
        <p:spPr>
          <a:xfrm>
            <a:off x="467544" y="620688"/>
            <a:ext cx="648072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600" b="1" dirty="0" smtClean="0">
                <a:latin typeface="+mn-ea"/>
                <a:ea typeface="+mn-ea"/>
              </a:rPr>
              <a:t>林岳瑩</a:t>
            </a:r>
            <a:endParaRPr lang="en-US" altLang="zh-TW" sz="3600" b="1" dirty="0" smtClean="0">
              <a:latin typeface="+mn-ea"/>
              <a:ea typeface="+mn-ea"/>
            </a:endParaRPr>
          </a:p>
          <a:p>
            <a:endParaRPr lang="en-US" altLang="zh-TW" sz="2000" dirty="0"/>
          </a:p>
          <a:p>
            <a:r>
              <a:rPr lang="zh-TW" altLang="zh-TW" sz="2000" b="1" dirty="0" smtClean="0">
                <a:latin typeface="+mj-ea"/>
                <a:ea typeface="+mj-ea"/>
              </a:rPr>
              <a:t>著作：</a:t>
            </a:r>
            <a:endParaRPr lang="en-US" altLang="zh-TW" sz="2000" b="1" dirty="0" smtClean="0">
              <a:latin typeface="+mj-ea"/>
              <a:ea typeface="+mj-ea"/>
            </a:endParaRPr>
          </a:p>
          <a:p>
            <a:r>
              <a:rPr lang="zh-TW" altLang="en-US" sz="2000" dirty="0" smtClean="0">
                <a:latin typeface="+mj-ea"/>
                <a:ea typeface="+mj-ea"/>
              </a:rPr>
              <a:t>  </a:t>
            </a:r>
            <a:r>
              <a:rPr lang="zh-TW" altLang="zh-TW" sz="2000" dirty="0" smtClean="0">
                <a:latin typeface="+mj-ea"/>
                <a:ea typeface="+mj-ea"/>
              </a:rPr>
              <a:t>《林岳瑩</a:t>
            </a:r>
            <a:r>
              <a:rPr lang="zh-TW" altLang="zh-TW" sz="2000" dirty="0">
                <a:latin typeface="+mj-ea"/>
                <a:ea typeface="+mj-ea"/>
              </a:rPr>
              <a:t>書法篆刻</a:t>
            </a:r>
            <a:r>
              <a:rPr lang="zh-TW" altLang="zh-TW" sz="2000" dirty="0" smtClean="0">
                <a:latin typeface="+mj-ea"/>
                <a:ea typeface="+mj-ea"/>
              </a:rPr>
              <a:t>集》</a:t>
            </a:r>
            <a:endParaRPr lang="zh-TW" altLang="zh-TW" sz="2000" dirty="0">
              <a:latin typeface="+mj-ea"/>
              <a:ea typeface="+mj-ea"/>
            </a:endParaRPr>
          </a:p>
          <a:p>
            <a:r>
              <a:rPr lang="zh-TW" altLang="en-US" sz="2000" dirty="0" smtClean="0">
                <a:latin typeface="+mj-ea"/>
                <a:ea typeface="+mj-ea"/>
              </a:rPr>
              <a:t>  </a:t>
            </a:r>
            <a:r>
              <a:rPr lang="zh-TW" altLang="zh-TW" sz="2000" dirty="0" smtClean="0">
                <a:latin typeface="+mj-ea"/>
                <a:ea typeface="+mj-ea"/>
              </a:rPr>
              <a:t>《書法</a:t>
            </a:r>
            <a:r>
              <a:rPr lang="zh-TW" altLang="zh-TW" sz="2000" dirty="0">
                <a:latin typeface="+mj-ea"/>
                <a:ea typeface="+mj-ea"/>
              </a:rPr>
              <a:t>藝術</a:t>
            </a:r>
            <a:r>
              <a:rPr lang="en-US" altLang="zh-TW" sz="2000" dirty="0">
                <a:latin typeface="+mj-ea"/>
                <a:ea typeface="+mj-ea"/>
              </a:rPr>
              <a:t>--</a:t>
            </a:r>
            <a:r>
              <a:rPr lang="zh-TW" altLang="zh-TW" sz="2000" dirty="0">
                <a:latin typeface="+mj-ea"/>
                <a:ea typeface="+mj-ea"/>
              </a:rPr>
              <a:t>線條</a:t>
            </a:r>
            <a:r>
              <a:rPr lang="zh-TW" altLang="zh-TW" sz="2000" dirty="0" smtClean="0">
                <a:latin typeface="+mj-ea"/>
                <a:ea typeface="+mj-ea"/>
              </a:rPr>
              <a:t>與空間</a:t>
            </a:r>
            <a:r>
              <a:rPr lang="zh-TW" altLang="zh-TW" sz="2000" dirty="0">
                <a:latin typeface="+mj-ea"/>
                <a:ea typeface="+mj-ea"/>
              </a:rPr>
              <a:t>的創造》</a:t>
            </a:r>
          </a:p>
          <a:p>
            <a:r>
              <a:rPr lang="zh-TW" altLang="en-US" sz="2000" dirty="0" smtClean="0">
                <a:latin typeface="+mj-ea"/>
                <a:ea typeface="+mj-ea"/>
              </a:rPr>
              <a:t>  </a:t>
            </a:r>
            <a:r>
              <a:rPr lang="zh-TW" altLang="zh-TW" sz="2000" dirty="0" smtClean="0">
                <a:latin typeface="+mj-ea"/>
                <a:ea typeface="+mj-ea"/>
              </a:rPr>
              <a:t>《大塊</a:t>
            </a:r>
            <a:r>
              <a:rPr lang="zh-TW" altLang="zh-TW" sz="2000" dirty="0">
                <a:latin typeface="+mj-ea"/>
                <a:ea typeface="+mj-ea"/>
              </a:rPr>
              <a:t>無隅</a:t>
            </a:r>
            <a:r>
              <a:rPr lang="en-US" altLang="zh-TW" sz="2000" dirty="0">
                <a:latin typeface="+mj-ea"/>
                <a:ea typeface="+mj-ea"/>
              </a:rPr>
              <a:t>—</a:t>
            </a:r>
            <a:r>
              <a:rPr lang="zh-TW" altLang="zh-TW" sz="2000" dirty="0">
                <a:latin typeface="+mj-ea"/>
                <a:ea typeface="+mj-ea"/>
              </a:rPr>
              <a:t>顏文堂</a:t>
            </a:r>
            <a:r>
              <a:rPr lang="zh-TW" altLang="zh-TW" sz="2000" dirty="0" smtClean="0">
                <a:latin typeface="+mj-ea"/>
                <a:ea typeface="+mj-ea"/>
              </a:rPr>
              <a:t>、林岳瑩</a:t>
            </a:r>
            <a:r>
              <a:rPr lang="zh-TW" altLang="zh-TW" sz="2000" dirty="0">
                <a:latin typeface="+mj-ea"/>
                <a:ea typeface="+mj-ea"/>
              </a:rPr>
              <a:t>水墨書法集》</a:t>
            </a:r>
          </a:p>
          <a:p>
            <a:r>
              <a:rPr lang="zh-TW" altLang="en-US" sz="2000" dirty="0" smtClean="0">
                <a:latin typeface="+mj-ea"/>
                <a:ea typeface="+mj-ea"/>
              </a:rPr>
              <a:t>  </a:t>
            </a:r>
            <a:r>
              <a:rPr lang="zh-TW" altLang="zh-TW" sz="2000" dirty="0" smtClean="0">
                <a:latin typeface="+mj-ea"/>
                <a:ea typeface="+mj-ea"/>
              </a:rPr>
              <a:t>《書法</a:t>
            </a:r>
            <a:r>
              <a:rPr lang="zh-TW" altLang="zh-TW" sz="2000" dirty="0">
                <a:latin typeface="+mj-ea"/>
                <a:ea typeface="+mj-ea"/>
              </a:rPr>
              <a:t>教學</a:t>
            </a:r>
            <a:r>
              <a:rPr lang="en-US" altLang="zh-TW" sz="2000" dirty="0">
                <a:latin typeface="+mj-ea"/>
                <a:ea typeface="+mj-ea"/>
              </a:rPr>
              <a:t>123</a:t>
            </a:r>
            <a:r>
              <a:rPr lang="zh-TW" altLang="zh-TW" sz="2000" dirty="0">
                <a:latin typeface="+mj-ea"/>
                <a:ea typeface="+mj-ea"/>
              </a:rPr>
              <a:t>》</a:t>
            </a:r>
          </a:p>
          <a:p>
            <a:r>
              <a:rPr lang="zh-TW" altLang="en-US" sz="2000" dirty="0" smtClean="0">
                <a:latin typeface="+mj-ea"/>
                <a:ea typeface="+mj-ea"/>
              </a:rPr>
              <a:t>  </a:t>
            </a:r>
            <a:r>
              <a:rPr lang="zh-TW" altLang="zh-TW" sz="2000" dirty="0" smtClean="0">
                <a:latin typeface="+mj-ea"/>
                <a:ea typeface="+mj-ea"/>
              </a:rPr>
              <a:t>《輕鬆</a:t>
            </a:r>
            <a:r>
              <a:rPr lang="zh-TW" altLang="zh-TW" sz="2000" dirty="0">
                <a:latin typeface="+mj-ea"/>
                <a:ea typeface="+mj-ea"/>
              </a:rPr>
              <a:t>學</a:t>
            </a:r>
            <a:r>
              <a:rPr lang="zh-TW" altLang="zh-TW" sz="2000" dirty="0" smtClean="0">
                <a:latin typeface="+mj-ea"/>
                <a:ea typeface="+mj-ea"/>
              </a:rPr>
              <a:t>書法</a:t>
            </a:r>
            <a:r>
              <a:rPr lang="en-US" altLang="zh-TW" sz="2000" dirty="0" smtClean="0">
                <a:latin typeface="+mj-ea"/>
                <a:ea typeface="+mj-ea"/>
              </a:rPr>
              <a:t>—</a:t>
            </a:r>
            <a:r>
              <a:rPr lang="zh-TW" altLang="en-US" sz="2000" dirty="0" smtClean="0">
                <a:latin typeface="+mj-ea"/>
                <a:ea typeface="+mj-ea"/>
              </a:rPr>
              <a:t>四體書法篇</a:t>
            </a:r>
            <a:r>
              <a:rPr lang="zh-TW" altLang="zh-TW" sz="2000" dirty="0" smtClean="0">
                <a:latin typeface="+mj-ea"/>
                <a:ea typeface="+mj-ea"/>
              </a:rPr>
              <a:t>》</a:t>
            </a:r>
            <a:endParaRPr lang="zh-TW" altLang="zh-TW" sz="2000" dirty="0">
              <a:latin typeface="+mj-ea"/>
              <a:ea typeface="+mj-ea"/>
            </a:endParaRPr>
          </a:p>
          <a:p>
            <a:r>
              <a:rPr lang="zh-TW" altLang="en-US" sz="2000" dirty="0" smtClean="0">
                <a:latin typeface="+mj-ea"/>
                <a:ea typeface="+mj-ea"/>
              </a:rPr>
              <a:t>  </a:t>
            </a:r>
            <a:r>
              <a:rPr lang="zh-TW" altLang="zh-TW" sz="2000" dirty="0" smtClean="0">
                <a:latin typeface="+mj-ea"/>
                <a:ea typeface="+mj-ea"/>
              </a:rPr>
              <a:t>《輕鬆學</a:t>
            </a:r>
            <a:r>
              <a:rPr lang="zh-TW" altLang="en-US" sz="2000" dirty="0" smtClean="0">
                <a:latin typeface="+mj-ea"/>
                <a:ea typeface="+mj-ea"/>
              </a:rPr>
              <a:t>書法</a:t>
            </a:r>
            <a:r>
              <a:rPr lang="en-US" altLang="zh-TW" sz="2000" dirty="0" smtClean="0">
                <a:latin typeface="+mj-ea"/>
                <a:ea typeface="+mj-ea"/>
              </a:rPr>
              <a:t>--</a:t>
            </a:r>
            <a:r>
              <a:rPr lang="zh-TW" altLang="zh-TW" sz="2000" dirty="0" smtClean="0">
                <a:latin typeface="+mj-ea"/>
                <a:ea typeface="+mj-ea"/>
              </a:rPr>
              <a:t>硬書</a:t>
            </a:r>
            <a:r>
              <a:rPr lang="zh-TW" altLang="en-US" sz="2000" dirty="0" smtClean="0">
                <a:latin typeface="+mj-ea"/>
                <a:ea typeface="+mj-ea"/>
              </a:rPr>
              <a:t>筆書法篇</a:t>
            </a:r>
            <a:r>
              <a:rPr lang="zh-TW" altLang="zh-TW" sz="2000" dirty="0" smtClean="0">
                <a:latin typeface="+mj-ea"/>
                <a:ea typeface="+mj-ea"/>
              </a:rPr>
              <a:t>》</a:t>
            </a:r>
            <a:endParaRPr lang="zh-TW" altLang="zh-TW" sz="2000" dirty="0">
              <a:latin typeface="+mj-ea"/>
              <a:ea typeface="+mj-ea"/>
            </a:endParaRPr>
          </a:p>
          <a:p>
            <a:r>
              <a:rPr lang="zh-TW" altLang="en-US" sz="2000" dirty="0" smtClean="0">
                <a:latin typeface="+mj-ea"/>
                <a:ea typeface="+mj-ea"/>
              </a:rPr>
              <a:t>  </a:t>
            </a:r>
            <a:r>
              <a:rPr lang="zh-TW" altLang="zh-TW" sz="2000" dirty="0" smtClean="0">
                <a:latin typeface="+mj-ea"/>
                <a:ea typeface="+mj-ea"/>
              </a:rPr>
              <a:t>《輕鬆</a:t>
            </a:r>
            <a:r>
              <a:rPr lang="zh-TW" altLang="zh-TW" sz="2000" dirty="0">
                <a:latin typeface="+mj-ea"/>
                <a:ea typeface="+mj-ea"/>
              </a:rPr>
              <a:t>學楷書</a:t>
            </a:r>
            <a:r>
              <a:rPr lang="zh-TW" altLang="zh-TW" sz="2000" dirty="0" smtClean="0">
                <a:latin typeface="+mj-ea"/>
                <a:ea typeface="+mj-ea"/>
              </a:rPr>
              <a:t>》</a:t>
            </a:r>
            <a:endParaRPr lang="en-US" altLang="zh-TW" sz="2000" dirty="0" smtClean="0">
              <a:latin typeface="+mj-ea"/>
              <a:ea typeface="+mj-ea"/>
            </a:endParaRPr>
          </a:p>
          <a:p>
            <a:r>
              <a:rPr lang="zh-TW" altLang="en-US" sz="2000" dirty="0" smtClean="0">
                <a:latin typeface="+mj-ea"/>
                <a:ea typeface="+mj-ea"/>
              </a:rPr>
              <a:t>  </a:t>
            </a:r>
            <a:r>
              <a:rPr lang="zh-TW" altLang="zh-TW" sz="2000" dirty="0" smtClean="0">
                <a:latin typeface="+mj-ea"/>
                <a:ea typeface="+mj-ea"/>
              </a:rPr>
              <a:t>《硬書</a:t>
            </a:r>
            <a:r>
              <a:rPr lang="zh-TW" altLang="en-US" sz="2000" dirty="0">
                <a:latin typeface="+mj-ea"/>
                <a:ea typeface="+mj-ea"/>
              </a:rPr>
              <a:t>書法練習簿</a:t>
            </a:r>
            <a:r>
              <a:rPr lang="zh-TW" altLang="zh-TW" sz="2000" dirty="0" smtClean="0">
                <a:latin typeface="+mj-ea"/>
                <a:ea typeface="+mj-ea"/>
              </a:rPr>
              <a:t>》</a:t>
            </a:r>
            <a:endParaRPr lang="en-US" altLang="zh-TW" sz="2000" dirty="0" smtClean="0">
              <a:latin typeface="+mj-ea"/>
              <a:ea typeface="+mj-ea"/>
            </a:endParaRPr>
          </a:p>
          <a:p>
            <a:r>
              <a:rPr lang="zh-TW" altLang="en-US" sz="2000" b="1" dirty="0" smtClean="0">
                <a:latin typeface="+mj-ea"/>
                <a:ea typeface="+mj-ea"/>
              </a:rPr>
              <a:t>專利：</a:t>
            </a:r>
            <a:r>
              <a:rPr lang="zh-TW" altLang="zh-TW" sz="2000" dirty="0" smtClean="0">
                <a:latin typeface="+mj-ea"/>
                <a:ea typeface="+mj-ea"/>
              </a:rPr>
              <a:t>《新九宮</a:t>
            </a:r>
            <a:r>
              <a:rPr lang="zh-TW" altLang="zh-TW" sz="2000" dirty="0">
                <a:latin typeface="+mj-ea"/>
                <a:ea typeface="+mj-ea"/>
              </a:rPr>
              <a:t>格</a:t>
            </a:r>
            <a:r>
              <a:rPr lang="zh-TW" altLang="zh-TW" sz="2000" dirty="0" smtClean="0">
                <a:latin typeface="+mj-ea"/>
                <a:ea typeface="+mj-ea"/>
              </a:rPr>
              <a:t>》</a:t>
            </a:r>
            <a:endParaRPr lang="en-US" altLang="zh-TW" sz="2000" dirty="0" smtClean="0">
              <a:latin typeface="+mj-ea"/>
              <a:ea typeface="+mj-ea"/>
            </a:endParaRPr>
          </a:p>
          <a:p>
            <a:r>
              <a:rPr lang="zh-TW" altLang="en-US" sz="2000" b="1" dirty="0"/>
              <a:t> </a:t>
            </a:r>
            <a:r>
              <a:rPr lang="zh-TW" altLang="en-US" sz="2000" b="1" dirty="0" smtClean="0"/>
              <a:t>             </a:t>
            </a:r>
            <a:endParaRPr lang="zh-TW" altLang="zh-TW" sz="2000" b="1" dirty="0"/>
          </a:p>
        </p:txBody>
      </p:sp>
    </p:spTree>
    <p:extLst>
      <p:ext uri="{BB962C8B-B14F-4D97-AF65-F5344CB8AC3E}">
        <p14:creationId xmlns="" xmlns:p14="http://schemas.microsoft.com/office/powerpoint/2010/main" val="18085154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0684B63-0ECC-426A-B1E1-307334824354}" type="slidenum">
              <a:rPr lang="en-US" altLang="zh-TW"/>
              <a:pPr>
                <a:defRPr/>
              </a:pPr>
              <a:t>40</a:t>
            </a:fld>
            <a:endParaRPr lang="en-US" altLang="zh-TW"/>
          </a:p>
        </p:txBody>
      </p:sp>
      <p:sp>
        <p:nvSpPr>
          <p:cNvPr id="110596" name="Rectangle 3"/>
          <p:cNvSpPr>
            <a:spLocks noChangeArrowheads="1"/>
          </p:cNvSpPr>
          <p:nvPr/>
        </p:nvSpPr>
        <p:spPr bwMode="auto">
          <a:xfrm>
            <a:off x="7812360" y="1196975"/>
            <a:ext cx="576262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92075" tIns="46038" rIns="92075" bIns="46038" anchor="ctr"/>
          <a:lstStyle/>
          <a:p>
            <a:pPr eaLnBrk="1" hangingPunct="1"/>
            <a:r>
              <a:rPr kumimoji="1" lang="en-US" altLang="zh-TW" dirty="0">
                <a:solidFill>
                  <a:srgbClr val="CE0409"/>
                </a:solidFill>
                <a:latin typeface="Tahoma" pitchFamily="34" charset="0"/>
              </a:rPr>
              <a:t>【</a:t>
            </a:r>
            <a:r>
              <a:rPr kumimoji="1" lang="zh-TW" altLang="en-US" dirty="0">
                <a:solidFill>
                  <a:srgbClr val="CE0409"/>
                </a:solidFill>
                <a:latin typeface="Tahoma" pitchFamily="34" charset="0"/>
                <a:ea typeface="華康新特明體" pitchFamily="49" charset="-120"/>
              </a:rPr>
              <a:t>日涉軒硬筆</a:t>
            </a:r>
            <a:r>
              <a:rPr kumimoji="1" lang="en-US" altLang="zh-TW" dirty="0">
                <a:solidFill>
                  <a:srgbClr val="CE0409"/>
                </a:solidFill>
                <a:latin typeface="Tahoma" pitchFamily="34" charset="0"/>
              </a:rPr>
              <a:t>】</a:t>
            </a:r>
          </a:p>
        </p:txBody>
      </p:sp>
      <p:pic>
        <p:nvPicPr>
          <p:cNvPr id="3074" name="Picture 2" descr="D:\Users\user\Desktop\林岳瑩硬筆書法作品\2林岳瑩硬筆書法作品\2016 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44624"/>
            <a:ext cx="5421251" cy="68238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878436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0684B63-0ECC-426A-B1E1-307334824354}" type="slidenum">
              <a:rPr lang="en-US" altLang="zh-TW"/>
              <a:pPr>
                <a:defRPr/>
              </a:pPr>
              <a:t>41</a:t>
            </a:fld>
            <a:endParaRPr lang="en-US" altLang="zh-TW"/>
          </a:p>
        </p:txBody>
      </p:sp>
      <p:sp>
        <p:nvSpPr>
          <p:cNvPr id="110596" name="Rectangle 3"/>
          <p:cNvSpPr>
            <a:spLocks noChangeArrowheads="1"/>
          </p:cNvSpPr>
          <p:nvPr/>
        </p:nvSpPr>
        <p:spPr bwMode="auto">
          <a:xfrm>
            <a:off x="7812162" y="1196975"/>
            <a:ext cx="576262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92075" tIns="46038" rIns="92075" bIns="46038" anchor="ctr"/>
          <a:lstStyle/>
          <a:p>
            <a:pPr eaLnBrk="1" hangingPunct="1"/>
            <a:r>
              <a:rPr kumimoji="1" lang="en-US" altLang="zh-TW">
                <a:solidFill>
                  <a:srgbClr val="CE0409"/>
                </a:solidFill>
                <a:latin typeface="Tahoma" pitchFamily="34" charset="0"/>
              </a:rPr>
              <a:t>【</a:t>
            </a:r>
            <a:r>
              <a:rPr kumimoji="1" lang="zh-TW" altLang="en-US">
                <a:solidFill>
                  <a:srgbClr val="CE0409"/>
                </a:solidFill>
                <a:latin typeface="Tahoma" pitchFamily="34" charset="0"/>
                <a:ea typeface="華康新特明體" pitchFamily="49" charset="-120"/>
              </a:rPr>
              <a:t>日涉軒硬筆</a:t>
            </a:r>
            <a:r>
              <a:rPr kumimoji="1" lang="en-US" altLang="zh-TW">
                <a:solidFill>
                  <a:srgbClr val="CE0409"/>
                </a:solidFill>
                <a:latin typeface="Tahoma" pitchFamily="34" charset="0"/>
              </a:rPr>
              <a:t>】</a:t>
            </a:r>
          </a:p>
        </p:txBody>
      </p:sp>
      <p:pic>
        <p:nvPicPr>
          <p:cNvPr id="6146" name="Picture 2" descr="D:\Users\user\Desktop\林岳瑩硬筆書法作品\2林岳瑩硬筆書法作品\2016 -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164" y="-21677"/>
            <a:ext cx="5251116" cy="68796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716748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0684B63-0ECC-426A-B1E1-307334824354}" type="slidenum">
              <a:rPr lang="en-US" altLang="zh-TW"/>
              <a:pPr>
                <a:defRPr/>
              </a:pPr>
              <a:t>42</a:t>
            </a:fld>
            <a:endParaRPr lang="en-US" altLang="zh-TW"/>
          </a:p>
        </p:txBody>
      </p:sp>
      <p:sp>
        <p:nvSpPr>
          <p:cNvPr id="110596" name="Rectangle 3"/>
          <p:cNvSpPr>
            <a:spLocks noChangeArrowheads="1"/>
          </p:cNvSpPr>
          <p:nvPr/>
        </p:nvSpPr>
        <p:spPr bwMode="auto">
          <a:xfrm>
            <a:off x="7812162" y="1196975"/>
            <a:ext cx="576262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92075" tIns="46038" rIns="92075" bIns="46038" anchor="ctr"/>
          <a:lstStyle/>
          <a:p>
            <a:pPr eaLnBrk="1" hangingPunct="1"/>
            <a:r>
              <a:rPr kumimoji="1" lang="en-US" altLang="zh-TW" dirty="0">
                <a:solidFill>
                  <a:srgbClr val="CE0409"/>
                </a:solidFill>
                <a:latin typeface="Tahoma" pitchFamily="34" charset="0"/>
              </a:rPr>
              <a:t>【</a:t>
            </a:r>
            <a:r>
              <a:rPr kumimoji="1" lang="zh-TW" altLang="en-US" dirty="0">
                <a:solidFill>
                  <a:srgbClr val="CE0409"/>
                </a:solidFill>
                <a:latin typeface="Tahoma" pitchFamily="34" charset="0"/>
                <a:ea typeface="華康新特明體" pitchFamily="49" charset="-120"/>
              </a:rPr>
              <a:t>日涉軒硬筆</a:t>
            </a:r>
            <a:r>
              <a:rPr kumimoji="1" lang="en-US" altLang="zh-TW" dirty="0">
                <a:solidFill>
                  <a:srgbClr val="CE0409"/>
                </a:solidFill>
                <a:latin typeface="Tahoma" pitchFamily="34" charset="0"/>
              </a:rPr>
              <a:t>】</a:t>
            </a:r>
          </a:p>
        </p:txBody>
      </p:sp>
      <p:pic>
        <p:nvPicPr>
          <p:cNvPr id="5122" name="Picture 2" descr="D:\Users\user\Desktop\林岳瑩硬筆書法作品\2林岳瑩硬筆書法作品\2016 -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760" y="11868"/>
            <a:ext cx="1933111" cy="68329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Users\user\Desktop\林岳瑩硬筆書法作品\2林岳瑩硬筆書法作品\2016 -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868"/>
            <a:ext cx="2292584" cy="68461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467210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8563" name="Rectangle 3"/>
          <p:cNvSpPr>
            <a:spLocks noGrp="1" noChangeArrowheads="1"/>
          </p:cNvSpPr>
          <p:nvPr>
            <p:ph type="title"/>
          </p:nvPr>
        </p:nvSpPr>
        <p:spPr>
          <a:xfrm>
            <a:off x="3851920" y="632743"/>
            <a:ext cx="1667619" cy="708025"/>
          </a:xfrm>
          <a:solidFill>
            <a:srgbClr val="FFC4A7"/>
          </a:solidFill>
        </p:spPr>
        <p:txBody>
          <a:bodyPr lIns="92075" tIns="46038" rIns="92075" bIns="46038">
            <a:noAutofit/>
          </a:bodyPr>
          <a:lstStyle/>
          <a:p>
            <a:pPr algn="ctr" eaLnBrk="1" hangingPunct="1">
              <a:defRPr/>
            </a:pPr>
            <a:r>
              <a:rPr lang="zh-TW" altLang="en-US" sz="4000" b="0" dirty="0" smtClean="0">
                <a:solidFill>
                  <a:srgbClr val="367786"/>
                </a:solidFill>
              </a:rPr>
              <a:t>板  書</a:t>
            </a:r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933F46-C657-4F35-835B-0F0DE77952E6}" type="slidenum">
              <a:rPr lang="en-US" altLang="zh-TW"/>
              <a:pPr>
                <a:defRPr/>
              </a:pPr>
              <a:t>43</a:t>
            </a:fld>
            <a:endParaRPr lang="en-US" altLang="zh-TW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121" y="1917229"/>
            <a:ext cx="7053263" cy="345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47967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933F46-C657-4F35-835B-0F0DE77952E6}" type="slidenum">
              <a:rPr lang="en-US" altLang="zh-TW"/>
              <a:pPr>
                <a:defRPr/>
              </a:pPr>
              <a:t>44</a:t>
            </a:fld>
            <a:endParaRPr lang="en-US" altLang="zh-TW"/>
          </a:p>
        </p:txBody>
      </p:sp>
      <p:pic>
        <p:nvPicPr>
          <p:cNvPr id="1026" name="Picture 2" descr="C:\Users\Administrator\Desktop\岳瑩硬書2013\都迷112495133_1700752933527607_7357568895959122644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750" y="476672"/>
            <a:ext cx="5443602" cy="57606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042393" y="1773238"/>
            <a:ext cx="649287" cy="1727770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eaLnBrk="1" hangingPunct="1">
              <a:defRPr/>
            </a:pPr>
            <a:r>
              <a:rPr kumimoji="1" lang="zh-TW" altLang="en-US" sz="2800" b="1" dirty="0" smtClean="0">
                <a:solidFill>
                  <a:srgbClr val="F9EDE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仿毛筆硬</a:t>
            </a:r>
            <a:r>
              <a:rPr kumimoji="1" lang="zh-TW" altLang="en-US" sz="2800" b="1" dirty="0">
                <a:solidFill>
                  <a:srgbClr val="F9EDE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筆書法欣賞</a:t>
            </a:r>
          </a:p>
        </p:txBody>
      </p:sp>
    </p:spTree>
    <p:extLst>
      <p:ext uri="{BB962C8B-B14F-4D97-AF65-F5344CB8AC3E}">
        <p14:creationId xmlns="" xmlns:p14="http://schemas.microsoft.com/office/powerpoint/2010/main" val="38506723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0684B63-0ECC-426A-B1E1-307334824354}" type="slidenum">
              <a:rPr lang="en-US" altLang="zh-TW"/>
              <a:pPr>
                <a:defRPr/>
              </a:pPr>
              <a:t>45</a:t>
            </a:fld>
            <a:endParaRPr lang="en-US" altLang="zh-TW"/>
          </a:p>
        </p:txBody>
      </p:sp>
      <p:pic>
        <p:nvPicPr>
          <p:cNvPr id="7171" name="Picture 3" descr="D:\Users\user\Desktop\林岳瑩硬筆書法作品\2林岳瑩硬筆書法作品\2016 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837" y="-2637"/>
            <a:ext cx="4956459" cy="68131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900696" y="754826"/>
            <a:ext cx="5029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defRPr/>
            </a:pPr>
            <a:r>
              <a:rPr kumimoji="1" lang="zh-TW" altLang="en-US" sz="2000" b="1" dirty="0">
                <a:solidFill>
                  <a:srgbClr val="F9EDE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仿毛筆硬筆書法欣賞</a:t>
            </a:r>
          </a:p>
        </p:txBody>
      </p:sp>
    </p:spTree>
    <p:extLst>
      <p:ext uri="{BB962C8B-B14F-4D97-AF65-F5344CB8AC3E}">
        <p14:creationId xmlns="" xmlns:p14="http://schemas.microsoft.com/office/powerpoint/2010/main" val="35351537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50FE3B8-ACFC-46E7-94A1-13C91504C652}" type="slidenum">
              <a:rPr lang="en-US" altLang="zh-TW"/>
              <a:pPr>
                <a:defRPr/>
              </a:pPr>
              <a:t>46</a:t>
            </a:fld>
            <a:endParaRPr lang="en-US" altLang="zh-TW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artisticGlass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4005263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C:\Users\Administrator\Desktop\13263788_1724630314473202_9197701172000710529_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082" y="548680"/>
            <a:ext cx="3049539" cy="55446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l="4115" t="9969" r="12217" b="12770"/>
          <a:stretch>
            <a:fillRect/>
          </a:stretch>
        </p:blipFill>
        <p:spPr bwMode="auto">
          <a:xfrm>
            <a:off x="467544" y="2564904"/>
            <a:ext cx="439248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4520110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929114"/>
            <a:ext cx="1709738" cy="48291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916"/>
          <a:stretch>
            <a:fillRect/>
          </a:stretch>
        </p:blipFill>
        <p:spPr bwMode="auto">
          <a:xfrm>
            <a:off x="6532513" y="929113"/>
            <a:ext cx="1639887" cy="4829175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52736"/>
            <a:ext cx="1474912" cy="43856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74482" y="6076299"/>
            <a:ext cx="30315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 algn="just">
              <a:spcAft>
                <a:spcPts val="0"/>
              </a:spcAft>
            </a:pPr>
            <a:r>
              <a:rPr lang="zh-TW" altLang="zh-TW" b="1" kern="100" dirty="0">
                <a:latin typeface="Times New Roman"/>
                <a:ea typeface="新細明體"/>
              </a:rPr>
              <a:t>歐陽詢《九成宮醴泉銘》</a:t>
            </a:r>
            <a:endParaRPr lang="zh-TW" altLang="zh-TW" kern="100" dirty="0">
              <a:effectLst/>
              <a:latin typeface="Times New Roman"/>
              <a:ea typeface="新細明體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75154" y="6052595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b="1" kern="100" dirty="0">
                <a:latin typeface="Times New Roman"/>
                <a:ea typeface="新細明體"/>
                <a:cs typeface="Times New Roman"/>
              </a:rPr>
              <a:t>褚遂良《雁塔聖教序》</a:t>
            </a:r>
            <a:endParaRPr lang="zh-TW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42290" y="6052595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b="1" kern="100" dirty="0">
                <a:latin typeface="Times New Roman"/>
                <a:ea typeface="新細明體"/>
                <a:cs typeface="Times New Roman"/>
              </a:rPr>
              <a:t>柳公權《玄秘塔碑》</a:t>
            </a:r>
            <a:endParaRPr lang="zh-TW" altLang="en-US" dirty="0"/>
          </a:p>
        </p:txBody>
      </p:sp>
    </p:spTree>
    <p:extLst>
      <p:ext uri="{BB962C8B-B14F-4D97-AF65-F5344CB8AC3E}">
        <p14:creationId xmlns="" xmlns:p14="http://schemas.microsoft.com/office/powerpoint/2010/main" val="8242568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D2E1A80-42C4-448B-977B-42AD130D42AF}" type="slidenum">
              <a:rPr lang="en-US" altLang="zh-TW"/>
              <a:pPr>
                <a:defRPr/>
              </a:pPr>
              <a:t>48</a:t>
            </a:fld>
            <a:endParaRPr lang="en-US" altLang="zh-TW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39" y="296738"/>
            <a:ext cx="8462133" cy="6084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941757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9DE88C1-775B-440B-8604-FCE8E71EEBFD}" type="slidenum">
              <a:rPr lang="en-US" altLang="zh-TW">
                <a:solidFill>
                  <a:srgbClr val="FFFFFF"/>
                </a:solidFill>
              </a:rPr>
              <a:pPr>
                <a:defRPr/>
              </a:pPr>
              <a:t>49</a:t>
            </a:fld>
            <a:endParaRPr lang="en-US" altLang="zh-TW">
              <a:solidFill>
                <a:srgbClr val="FFFFFF"/>
              </a:solidFill>
            </a:endParaRPr>
          </a:p>
        </p:txBody>
      </p:sp>
      <p:pic>
        <p:nvPicPr>
          <p:cNvPr id="20483" name="Picture 2" descr="C:\Users\Administrator\Desktop\相機書法\036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451" y="-18430"/>
            <a:ext cx="4276061" cy="38074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5664200" cy="462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609105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217BDC-9F91-4ECE-8B30-3803D9C6DBB9}" type="slidenum">
              <a:rPr lang="en-US" altLang="zh-TW">
                <a:solidFill>
                  <a:srgbClr val="FFFFFF"/>
                </a:solidFill>
              </a:rPr>
              <a:pPr>
                <a:defRPr/>
              </a:pPr>
              <a:t>5</a:t>
            </a:fld>
            <a:endParaRPr lang="en-US" altLang="zh-TW">
              <a:solidFill>
                <a:srgbClr val="FFFFFF"/>
              </a:solidFill>
            </a:endParaRPr>
          </a:p>
        </p:txBody>
      </p:sp>
      <p:pic>
        <p:nvPicPr>
          <p:cNvPr id="149507" name="Picture 4" descr="C:\Users\Administrator\Desktop\網傳書作2013  5  21\20130622新作\著作\IMG_38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416" y="1069801"/>
            <a:ext cx="3049013" cy="2287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508" name="Picture 7" descr="C:\Users\Administrator\Desktop\網傳書作2013  5  21\20130622新作\著作\IMG_38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2202" b="6406"/>
          <a:stretch>
            <a:fillRect/>
          </a:stretch>
        </p:blipFill>
        <p:spPr bwMode="auto">
          <a:xfrm>
            <a:off x="5166604" y="1069800"/>
            <a:ext cx="2861780" cy="2287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509" name="Picture 8" descr="C:\Users\Administrator\Desktop\網傳書作2013  5  21\20130622新作\著作\IMG_38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783" t="9579" r="20468" b="5943"/>
          <a:stretch>
            <a:fillRect/>
          </a:stretch>
        </p:blipFill>
        <p:spPr bwMode="auto">
          <a:xfrm>
            <a:off x="1115616" y="3623270"/>
            <a:ext cx="291465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510" name="Picture 9" descr="C:\Users\Administrator\Desktop\網傳書作2013  5  21\20130622新作\著作\IMG_382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429" t="14987" r="24092" b="15875"/>
          <a:stretch>
            <a:fillRect/>
          </a:stretch>
        </p:blipFill>
        <p:spPr bwMode="auto">
          <a:xfrm>
            <a:off x="5076056" y="3717032"/>
            <a:ext cx="3006379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899592" y="260648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b="1" dirty="0">
                <a:solidFill>
                  <a:srgbClr val="FFFFFF"/>
                </a:solidFill>
              </a:rPr>
              <a:t>得獎與著作</a:t>
            </a:r>
          </a:p>
        </p:txBody>
      </p:sp>
    </p:spTree>
    <p:extLst>
      <p:ext uri="{BB962C8B-B14F-4D97-AF65-F5344CB8AC3E}">
        <p14:creationId xmlns="" xmlns:p14="http://schemas.microsoft.com/office/powerpoint/2010/main" val="5282842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466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6" y="545430"/>
            <a:ext cx="5184576" cy="795338"/>
          </a:xfrm>
          <a:solidFill>
            <a:srgbClr val="FFC4A7"/>
          </a:solidFill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zh-TW" altLang="en-US" sz="4400" b="0" dirty="0" smtClean="0">
                <a:solidFill>
                  <a:srgbClr val="BB1205"/>
                </a:solidFill>
                <a:ea typeface="標楷體" pitchFamily="65" charset="-120"/>
              </a:rPr>
              <a:t>標楷體和書法教學</a:t>
            </a:r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CD54430-5324-4865-919B-0577BFA91172}" type="slidenum">
              <a:rPr lang="en-US" altLang="zh-TW"/>
              <a:pPr>
                <a:defRPr/>
              </a:pPr>
              <a:t>50</a:t>
            </a:fld>
            <a:endParaRPr lang="en-US" altLang="zh-TW"/>
          </a:p>
        </p:txBody>
      </p:sp>
      <p:sp>
        <p:nvSpPr>
          <p:cNvPr id="37892" name="Rectangle 3"/>
          <p:cNvSpPr>
            <a:spLocks noChangeArrowheads="1"/>
          </p:cNvSpPr>
          <p:nvPr/>
        </p:nvSpPr>
        <p:spPr bwMode="auto">
          <a:xfrm>
            <a:off x="323529" y="1952543"/>
            <a:ext cx="8426772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1" hangingPunct="1"/>
            <a:endParaRPr lang="en-US" altLang="zh-TW" sz="1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● 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多數</a:t>
            </a:r>
            <a:r>
              <a:rPr kumimoji="1" lang="zh-TW" altLang="en-US" sz="2400" dirty="0">
                <a:latin typeface="標楷體" pitchFamily="65" charset="-120"/>
                <a:ea typeface="標楷體" pitchFamily="65" charset="-120"/>
              </a:rPr>
              <a:t>的小朋友都沒有受過應有的硬筆書法指導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，都不知道</a:t>
            </a:r>
            <a:endParaRPr kumimoji="1"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r>
              <a:rPr kumimoji="1" lang="zh-TW" altLang="en-US" sz="2400" dirty="0">
                <a:latin typeface="標楷體" pitchFamily="65" charset="-120"/>
                <a:ea typeface="標楷體" pitchFamily="65" charset="-120"/>
              </a:rPr>
              <a:t> 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  字</a:t>
            </a:r>
            <a:r>
              <a:rPr kumimoji="1" lang="zh-TW" altLang="en-US" sz="2400" dirty="0">
                <a:latin typeface="標楷體" pitchFamily="65" charset="-120"/>
                <a:ea typeface="標楷體" pitchFamily="65" charset="-120"/>
              </a:rPr>
              <a:t>要怎麼寫才會好看。每天都在寫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功課的</a:t>
            </a:r>
            <a:r>
              <a:rPr kumimoji="1" lang="zh-TW" altLang="en-US" sz="2400" dirty="0">
                <a:latin typeface="標楷體" pitchFamily="65" charset="-120"/>
                <a:ea typeface="標楷體" pitchFamily="65" charset="-120"/>
              </a:rPr>
              <a:t>情形下，流失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了</a:t>
            </a:r>
            <a:endParaRPr kumimoji="1"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r>
              <a:rPr kumimoji="1" lang="zh-TW" altLang="en-US" sz="2400" dirty="0">
                <a:latin typeface="標楷體" pitchFamily="65" charset="-120"/>
                <a:ea typeface="標楷體" pitchFamily="65" charset="-120"/>
              </a:rPr>
              <a:t> 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  學習</a:t>
            </a:r>
            <a:r>
              <a:rPr kumimoji="1" lang="zh-TW" altLang="en-US" sz="2400" dirty="0">
                <a:latin typeface="標楷體" pitchFamily="65" charset="-120"/>
                <a:ea typeface="標楷體" pitchFamily="65" charset="-120"/>
              </a:rPr>
              <a:t>書法最好的時機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。</a:t>
            </a:r>
            <a:endParaRPr kumimoji="1"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endParaRPr kumimoji="1" lang="zh-TW" altLang="en-US" sz="1200" dirty="0">
              <a:latin typeface="標楷體" pitchFamily="65" charset="-120"/>
              <a:ea typeface="標楷體" pitchFamily="65" charset="-120"/>
            </a:endParaRPr>
          </a:p>
          <a:p>
            <a:pPr marL="457200" indent="-457200" eaLnBrk="1" hangingPunct="1"/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● </a:t>
            </a:r>
            <a:r>
              <a:rPr kumimoji="1" lang="zh-TW" altLang="en-US" sz="2400" dirty="0" smtClean="0">
                <a:solidFill>
                  <a:srgbClr val="FF9966"/>
                </a:solidFill>
                <a:latin typeface="標楷體" pitchFamily="65" charset="-120"/>
                <a:ea typeface="標楷體" pitchFamily="65" charset="-120"/>
              </a:rPr>
              <a:t>標楷體</a:t>
            </a:r>
            <a:r>
              <a:rPr kumimoji="1" lang="zh-TW" altLang="en-US" sz="2400" dirty="0">
                <a:solidFill>
                  <a:srgbClr val="FF9966"/>
                </a:solidFill>
                <a:latin typeface="標楷體" pitchFamily="65" charset="-120"/>
                <a:ea typeface="標楷體" pitchFamily="65" charset="-120"/>
              </a:rPr>
              <a:t>是所有小朋友最熟悉的字體，小朋友</a:t>
            </a:r>
            <a:r>
              <a:rPr kumimoji="1" lang="zh-TW" altLang="en-US" sz="2400" dirty="0" smtClean="0">
                <a:solidFill>
                  <a:srgbClr val="FF9966"/>
                </a:solidFill>
                <a:latin typeface="標楷體" pitchFamily="65" charset="-120"/>
                <a:ea typeface="標楷體" pitchFamily="65" charset="-120"/>
              </a:rPr>
              <a:t>幾乎每天</a:t>
            </a:r>
            <a:r>
              <a:rPr kumimoji="1" lang="zh-TW" altLang="en-US" sz="2400" dirty="0">
                <a:solidFill>
                  <a:srgbClr val="FF9966"/>
                </a:solidFill>
                <a:latin typeface="標楷體" pitchFamily="65" charset="-120"/>
                <a:ea typeface="標楷體" pitchFamily="65" charset="-120"/>
              </a:rPr>
              <a:t>都在看、都在用。學會標楷體硬筆書法的</a:t>
            </a:r>
            <a:r>
              <a:rPr kumimoji="1" lang="zh-TW" altLang="en-US" sz="2400" dirty="0" smtClean="0">
                <a:solidFill>
                  <a:srgbClr val="FF9966"/>
                </a:solidFill>
                <a:latin typeface="標楷體" pitchFamily="65" charset="-120"/>
                <a:ea typeface="標楷體" pitchFamily="65" charset="-120"/>
              </a:rPr>
              <a:t>技巧，可以</a:t>
            </a:r>
            <a:r>
              <a:rPr kumimoji="1" lang="zh-TW" altLang="en-US" sz="2400" dirty="0">
                <a:solidFill>
                  <a:srgbClr val="FF9966"/>
                </a:solidFill>
                <a:latin typeface="標楷體" pitchFamily="65" charset="-120"/>
                <a:ea typeface="標楷體" pitchFamily="65" charset="-120"/>
              </a:rPr>
              <a:t>輕鬆解決寫字的問題</a:t>
            </a:r>
            <a:r>
              <a:rPr kumimoji="1" lang="zh-TW" altLang="en-US" sz="2400" dirty="0" smtClean="0">
                <a:solidFill>
                  <a:srgbClr val="FF9966"/>
                </a:solidFill>
                <a:latin typeface="標楷體" pitchFamily="65" charset="-120"/>
                <a:ea typeface="標楷體" pitchFamily="65" charset="-120"/>
              </a:rPr>
              <a:t>。</a:t>
            </a:r>
            <a:endParaRPr kumimoji="1" lang="en-US" altLang="zh-TW" sz="2400" dirty="0" smtClean="0">
              <a:solidFill>
                <a:srgbClr val="FF9966"/>
              </a:solidFill>
              <a:latin typeface="標楷體" pitchFamily="65" charset="-120"/>
              <a:ea typeface="標楷體" pitchFamily="65" charset="-120"/>
            </a:endParaRPr>
          </a:p>
          <a:p>
            <a:pPr marL="457200" indent="-457200" eaLnBrk="1" hangingPunct="1"/>
            <a:endParaRPr kumimoji="1" lang="zh-TW" altLang="en-US" sz="1200" dirty="0">
              <a:solidFill>
                <a:srgbClr val="FF9966"/>
              </a:solidFill>
              <a:latin typeface="標楷體" pitchFamily="65" charset="-120"/>
              <a:ea typeface="標楷體" pitchFamily="65" charset="-120"/>
            </a:endParaRPr>
          </a:p>
          <a:p>
            <a:pPr marL="457200" indent="-457200" eaLnBrk="1" hangingPunct="1"/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● 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透過</a:t>
            </a:r>
            <a:r>
              <a:rPr kumimoji="1" lang="zh-TW" altLang="en-US" sz="2400" dirty="0">
                <a:latin typeface="標楷體" pitchFamily="65" charset="-120"/>
                <a:ea typeface="標楷體" pitchFamily="65" charset="-120"/>
              </a:rPr>
              <a:t>標楷體硬筆書法的基礎，再來學習毛筆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書法，則事半功倍。</a:t>
            </a:r>
          </a:p>
        </p:txBody>
      </p:sp>
    </p:spTree>
    <p:extLst>
      <p:ext uri="{BB962C8B-B14F-4D97-AF65-F5344CB8AC3E}">
        <p14:creationId xmlns="" xmlns:p14="http://schemas.microsoft.com/office/powerpoint/2010/main" val="1134847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466" name="Rectangle 2"/>
          <p:cNvSpPr>
            <a:spLocks noGrp="1" noChangeArrowheads="1"/>
          </p:cNvSpPr>
          <p:nvPr>
            <p:ph type="title"/>
          </p:nvPr>
        </p:nvSpPr>
        <p:spPr>
          <a:xfrm>
            <a:off x="2267744" y="620688"/>
            <a:ext cx="4320480" cy="795338"/>
          </a:xfrm>
          <a:solidFill>
            <a:srgbClr val="FFC4A7"/>
          </a:solidFill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zh-TW" altLang="en-US" sz="4800" b="0" dirty="0" smtClean="0">
                <a:solidFill>
                  <a:srgbClr val="BB1205"/>
                </a:solidFill>
                <a:ea typeface="標楷體" pitchFamily="65" charset="-120"/>
              </a:rPr>
              <a:t>以標楷體練書法</a:t>
            </a:r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CD54430-5324-4865-919B-0577BFA91172}" type="slidenum">
              <a:rPr lang="en-US" altLang="zh-TW"/>
              <a:pPr>
                <a:defRPr/>
              </a:pPr>
              <a:t>51</a:t>
            </a:fld>
            <a:endParaRPr lang="en-US" altLang="zh-TW"/>
          </a:p>
        </p:txBody>
      </p:sp>
      <p:sp>
        <p:nvSpPr>
          <p:cNvPr id="2" name="矩形 1"/>
          <p:cNvSpPr/>
          <p:nvPr/>
        </p:nvSpPr>
        <p:spPr>
          <a:xfrm>
            <a:off x="611560" y="4348261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● </a:t>
            </a:r>
            <a:r>
              <a:rPr lang="zh-TW" altLang="zh-TW" sz="2800" dirty="0" smtClean="0">
                <a:solidFill>
                  <a:srgbClr val="FF99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用</a:t>
            </a:r>
            <a:r>
              <a:rPr lang="zh-TW" altLang="zh-TW" sz="2800" dirty="0">
                <a:solidFill>
                  <a:srgbClr val="FF99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標楷體練書法，是取標楷體的骨架為結構</a:t>
            </a:r>
            <a:r>
              <a:rPr lang="zh-TW" altLang="zh-TW" sz="2800" dirty="0" smtClean="0">
                <a:solidFill>
                  <a:srgbClr val="FF99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基</a:t>
            </a:r>
            <a:endParaRPr lang="en-US" altLang="zh-TW" sz="2800" dirty="0" smtClean="0">
              <a:solidFill>
                <a:srgbClr val="FF9966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>
                <a:solidFill>
                  <a:srgbClr val="FF99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800" dirty="0" smtClean="0">
                <a:solidFill>
                  <a:srgbClr val="FF99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zh-TW" sz="2800" dirty="0" smtClean="0">
                <a:solidFill>
                  <a:srgbClr val="FF99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礎，</a:t>
            </a:r>
            <a:r>
              <a:rPr lang="zh-TW" altLang="zh-TW" sz="2800" dirty="0">
                <a:solidFill>
                  <a:srgbClr val="FF9966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然後在骨架上練習書寫技法，而</a:t>
            </a:r>
            <a:r>
              <a:rPr lang="zh-TW" altLang="zh-TW" sz="2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不是以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臨</a:t>
            </a:r>
            <a:endParaRPr lang="en-US" altLang="zh-TW" sz="2800" b="1" dirty="0" smtClean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zh-TW" sz="28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摹標楷體</a:t>
            </a:r>
            <a:r>
              <a:rPr lang="zh-TW" altLang="zh-TW" sz="28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為目的。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1830303"/>
            <a:ext cx="81369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● 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標楷體</a:t>
            </a:r>
            <a:r>
              <a:rPr lang="zh-TW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是「國字標準字體」中的楷書體。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字形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平正</a:t>
            </a:r>
            <a:r>
              <a:rPr lang="zh-TW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勻美，結體單純穩定，標準化極高，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視覺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上</a:t>
            </a:r>
            <a:r>
              <a:rPr lang="zh-TW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有很好的清晰、舒適和美觀性。而且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標楷體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以</a:t>
            </a:r>
            <a:r>
              <a:rPr lang="zh-TW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傳統楷書的風格作設計，可以說就是傳統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書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法</a:t>
            </a:r>
            <a:r>
              <a:rPr lang="zh-TW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的一環，極適合作為學習書法的參考。</a:t>
            </a:r>
          </a:p>
        </p:txBody>
      </p:sp>
    </p:spTree>
    <p:extLst>
      <p:ext uri="{BB962C8B-B14F-4D97-AF65-F5344CB8AC3E}">
        <p14:creationId xmlns="" xmlns:p14="http://schemas.microsoft.com/office/powerpoint/2010/main" val="5781104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5824D0E-C9DB-42D7-B0D0-A28D9C13737E}" type="slidenum">
              <a:rPr lang="en-US" altLang="zh-TW"/>
              <a:pPr>
                <a:defRPr/>
              </a:pPr>
              <a:t>52</a:t>
            </a:fld>
            <a:endParaRPr lang="en-US" altLang="zh-TW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60648"/>
            <a:ext cx="309562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8235" y="260648"/>
            <a:ext cx="313372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309196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5824D0E-C9DB-42D7-B0D0-A28D9C13737E}" type="slidenum">
              <a:rPr lang="en-US" altLang="zh-TW"/>
              <a:pPr>
                <a:defRPr/>
              </a:pPr>
              <a:t>53</a:t>
            </a:fld>
            <a:endParaRPr lang="en-US" altLang="zh-TW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8344" y="309713"/>
            <a:ext cx="3095624" cy="6143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32656"/>
            <a:ext cx="3105150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309196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5824D0E-C9DB-42D7-B0D0-A28D9C13737E}" type="slidenum">
              <a:rPr lang="en-US" altLang="zh-TW"/>
              <a:pPr>
                <a:defRPr/>
              </a:pPr>
              <a:t>54</a:t>
            </a:fld>
            <a:endParaRPr lang="en-US" altLang="zh-TW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32656"/>
            <a:ext cx="3105150" cy="61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38286"/>
            <a:ext cx="3105150" cy="61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309196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5824D0E-C9DB-42D7-B0D0-A28D9C13737E}" type="slidenum">
              <a:rPr lang="en-US" altLang="zh-TW"/>
              <a:pPr>
                <a:defRPr/>
              </a:pPr>
              <a:t>55</a:t>
            </a:fld>
            <a:endParaRPr lang="en-US" altLang="zh-TW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852" y="332656"/>
            <a:ext cx="30861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32656"/>
            <a:ext cx="3095625" cy="61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309196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5824D0E-C9DB-42D7-B0D0-A28D9C13737E}" type="slidenum">
              <a:rPr lang="en-US" altLang="zh-TW"/>
              <a:pPr>
                <a:defRPr/>
              </a:pPr>
              <a:t>56</a:t>
            </a:fld>
            <a:endParaRPr lang="en-US" altLang="zh-TW"/>
          </a:p>
        </p:txBody>
      </p:sp>
      <p:pic>
        <p:nvPicPr>
          <p:cNvPr id="6" name="Picture 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884" y="620688"/>
            <a:ext cx="3341100" cy="5377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lum bright="10000" contrast="20000"/>
          </a:blip>
          <a:srcRect t="17794"/>
          <a:stretch>
            <a:fillRect/>
          </a:stretch>
        </p:blipFill>
        <p:spPr bwMode="auto">
          <a:xfrm>
            <a:off x="4872409" y="548680"/>
            <a:ext cx="3444007" cy="554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6309196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3F6034B-F191-4A09-B0B4-6FA5D6415615}" type="slidenum">
              <a:rPr lang="en-US" altLang="zh-TW"/>
              <a:pPr>
                <a:defRPr/>
              </a:pPr>
              <a:t>57</a:t>
            </a:fld>
            <a:endParaRPr lang="en-US" altLang="zh-TW"/>
          </a:p>
        </p:txBody>
      </p:sp>
      <p:pic>
        <p:nvPicPr>
          <p:cNvPr id="43011" name="Picture 4" descr="標楷體書法3"/>
          <p:cNvPicPr>
            <a:picLocks noChangeAspect="1" noChangeArrowheads="1"/>
          </p:cNvPicPr>
          <p:nvPr/>
        </p:nvPicPr>
        <p:blipFill>
          <a:blip r:embed="rId2" cstate="print"/>
          <a:srcRect l="897" t="2826"/>
          <a:stretch>
            <a:fillRect/>
          </a:stretch>
        </p:blipFill>
        <p:spPr bwMode="auto">
          <a:xfrm>
            <a:off x="5009558" y="1052637"/>
            <a:ext cx="3378866" cy="4536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407" t="7922" r="10256" b="18127"/>
          <a:stretch/>
        </p:blipFill>
        <p:spPr bwMode="auto">
          <a:xfrm>
            <a:off x="851541" y="1084751"/>
            <a:ext cx="3360419" cy="4504489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ffectLst/>
        </p:spPr>
      </p:pic>
    </p:spTree>
    <p:extLst>
      <p:ext uri="{BB962C8B-B14F-4D97-AF65-F5344CB8AC3E}">
        <p14:creationId xmlns="" xmlns:p14="http://schemas.microsoft.com/office/powerpoint/2010/main" val="14633764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543" name="Rectangle 7"/>
          <p:cNvSpPr>
            <a:spLocks noGrp="1" noChangeArrowheads="1"/>
          </p:cNvSpPr>
          <p:nvPr>
            <p:ph type="title"/>
          </p:nvPr>
        </p:nvSpPr>
        <p:spPr>
          <a:xfrm>
            <a:off x="2195736" y="548680"/>
            <a:ext cx="4681537" cy="720303"/>
          </a:xfrm>
          <a:solidFill>
            <a:srgbClr val="FFC4A7"/>
          </a:solidFill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en-US" altLang="zh-TW" sz="2800" b="0" dirty="0" smtClean="0"/>
              <a:t>    </a:t>
            </a:r>
            <a:r>
              <a:rPr lang="zh-TW" altLang="en-US" sz="4000" b="0" dirty="0" smtClean="0">
                <a:solidFill>
                  <a:srgbClr val="367786"/>
                </a:solidFill>
              </a:rPr>
              <a:t>標楷體與鉛筆書法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294967295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B543C28-9371-429E-9CFA-39B50F39ACCA}" type="slidenum">
              <a:rPr lang="en-US" altLang="zh-TW"/>
              <a:pPr>
                <a:defRPr/>
              </a:pPr>
              <a:t>58</a:t>
            </a:fld>
            <a:endParaRPr lang="en-US" altLang="zh-TW"/>
          </a:p>
        </p:txBody>
      </p:sp>
      <p:pic>
        <p:nvPicPr>
          <p:cNvPr id="121861" name="Picture 10" descr="硬筆書法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005064"/>
            <a:ext cx="542367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62" name="Picture 11" descr="硬筆書法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4634" y="1628800"/>
            <a:ext cx="5351662" cy="2090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601618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title"/>
          </p:nvPr>
        </p:nvSpPr>
        <p:spPr>
          <a:xfrm>
            <a:off x="899592" y="836712"/>
            <a:ext cx="720080" cy="4032448"/>
          </a:xfrm>
          <a:solidFill>
            <a:srgbClr val="FFC4A7"/>
          </a:solidFill>
        </p:spPr>
        <p:txBody>
          <a:bodyPr vert="eaVert" lIns="92075" tIns="46038" rIns="92075" bIns="46038">
            <a:normAutofit fontScale="90000"/>
          </a:bodyPr>
          <a:lstStyle/>
          <a:p>
            <a:pPr eaLnBrk="1" hangingPunct="1">
              <a:defRPr/>
            </a:pPr>
            <a:r>
              <a:rPr lang="en-US" altLang="zh-TW" sz="2800" b="0" dirty="0" smtClean="0"/>
              <a:t>    </a:t>
            </a:r>
            <a:r>
              <a:rPr lang="zh-TW" altLang="en-US" sz="4000" b="0" dirty="0" smtClean="0">
                <a:solidFill>
                  <a:srgbClr val="367786"/>
                </a:solidFill>
              </a:rPr>
              <a:t>標楷體與鉛筆書法</a:t>
            </a:r>
          </a:p>
        </p:txBody>
      </p:sp>
      <p:pic>
        <p:nvPicPr>
          <p:cNvPr id="4" name="Picture 3" descr="img3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04664"/>
            <a:ext cx="3166407" cy="605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038808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217BDC-9F91-4ECE-8B30-3803D9C6DBB9}" type="slidenum">
              <a:rPr lang="en-US" altLang="zh-TW">
                <a:solidFill>
                  <a:srgbClr val="FFFFFF"/>
                </a:solidFill>
              </a:rPr>
              <a:pPr>
                <a:defRPr/>
              </a:pPr>
              <a:t>6</a:t>
            </a:fld>
            <a:endParaRPr lang="en-US" altLang="zh-TW">
              <a:solidFill>
                <a:srgbClr val="FFFFFF"/>
              </a:solidFill>
            </a:endParaRPr>
          </a:p>
        </p:txBody>
      </p:sp>
      <p:pic>
        <p:nvPicPr>
          <p:cNvPr id="1027" name="Picture 3" descr="C:\Users\Administrator\Desktop\輕鬆學書法硬筆書法篇\封面\1封面完稿105032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28800"/>
            <a:ext cx="6130629" cy="42484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796" t="17025" r="10145" b="33336"/>
          <a:stretch/>
        </p:blipFill>
        <p:spPr bwMode="auto">
          <a:xfrm rot="19879567">
            <a:off x="66341" y="1025071"/>
            <a:ext cx="4708478" cy="125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560984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316F23F-A7AF-4C8D-9F97-4A03CC3125AE}" type="slidenum">
              <a:rPr lang="en-US" altLang="zh-TW"/>
              <a:pPr>
                <a:defRPr/>
              </a:pPr>
              <a:t>60</a:t>
            </a:fld>
            <a:endParaRPr lang="en-US" altLang="zh-TW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438" y="403551"/>
            <a:ext cx="4090042" cy="5940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3551"/>
            <a:ext cx="4275672" cy="5940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910045" y="620688"/>
            <a:ext cx="615553" cy="38164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ea"/>
                <a:ea typeface="+mj-ea"/>
              </a:rPr>
              <a:t>一</a:t>
            </a:r>
            <a:r>
              <a:rPr lang="zh-TW" alt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ea"/>
                <a:ea typeface="+mj-ea"/>
              </a:rPr>
              <a:t>年級學生國語作業簿</a:t>
            </a:r>
            <a:endParaRPr lang="zh-TW" altLang="en-US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92620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316F23F-A7AF-4C8D-9F97-4A03CC3125AE}" type="slidenum">
              <a:rPr lang="en-US" altLang="zh-TW"/>
              <a:pPr>
                <a:defRPr/>
              </a:pPr>
              <a:t>61</a:t>
            </a:fld>
            <a:endParaRPr lang="en-US" altLang="zh-TW"/>
          </a:p>
        </p:txBody>
      </p:sp>
      <p:pic>
        <p:nvPicPr>
          <p:cNvPr id="1026" name="Picture 2" descr="img44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69912"/>
            <a:ext cx="4454275" cy="652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932111" y="620688"/>
            <a:ext cx="615553" cy="44644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ea"/>
                <a:ea typeface="+mj-ea"/>
              </a:rPr>
              <a:t>四年級學生國語作業簿</a:t>
            </a:r>
            <a:endParaRPr lang="zh-TW" altLang="en-US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3695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88640"/>
            <a:ext cx="4535487" cy="640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04664"/>
            <a:ext cx="1292225" cy="555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3515663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135" y="219075"/>
            <a:ext cx="4529137" cy="641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04664"/>
            <a:ext cx="1292225" cy="555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252617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440" y="116632"/>
            <a:ext cx="4707840" cy="6570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04664"/>
            <a:ext cx="1292225" cy="555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509836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735" y="163513"/>
            <a:ext cx="4554537" cy="652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04664"/>
            <a:ext cx="1292225" cy="555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855064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247" y="123825"/>
            <a:ext cx="4645025" cy="660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04664"/>
            <a:ext cx="1292225" cy="555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4386636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9DE88C1-775B-440B-8604-FCE8E71EEBFD}" type="slidenum">
              <a:rPr lang="en-US" altLang="zh-TW">
                <a:solidFill>
                  <a:srgbClr val="FFFFFF"/>
                </a:solidFill>
              </a:rPr>
              <a:pPr>
                <a:defRPr/>
              </a:pPr>
              <a:t>67</a:t>
            </a:fld>
            <a:endParaRPr lang="en-US" altLang="zh-TW">
              <a:solidFill>
                <a:srgbClr val="FFFFFF"/>
              </a:solidFill>
            </a:endParaRPr>
          </a:p>
        </p:txBody>
      </p:sp>
      <p:pic>
        <p:nvPicPr>
          <p:cNvPr id="20483" name="Picture 2" descr="C:\Users\Administrator\Desktop\相機書法\036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4086"/>
            <a:ext cx="6912768" cy="61552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691680" y="585262"/>
            <a:ext cx="5904656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l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 </a:t>
            </a:r>
            <a:r>
              <a:rPr lang="zh-TW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   </a:t>
            </a:r>
            <a:r>
              <a:rPr lang="zh-TW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新</a:t>
            </a:r>
            <a:r>
              <a:rPr lang="zh-TW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九宮</a:t>
            </a:r>
            <a:r>
              <a:rPr lang="zh-TW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格</a:t>
            </a:r>
            <a:endParaRPr lang="en-US" altLang="zh-TW" sz="6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華康儷中宋(P)" panose="02020500000000000000" pitchFamily="18" charset="-120"/>
              <a:ea typeface="華康儷中宋(P)" panose="02020500000000000000" pitchFamily="18" charset="-12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 書法</a:t>
            </a:r>
            <a:r>
              <a:rPr lang="zh-TW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學習</a:t>
            </a:r>
            <a:r>
              <a:rPr lang="zh-TW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模式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931936" y="4725144"/>
            <a:ext cx="7236296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l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 </a:t>
            </a:r>
            <a:r>
              <a:rPr lang="zh-TW" altLang="en-US" sz="3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華康楷書體W7(P)" pitchFamily="66" charset="-120"/>
                <a:ea typeface="華康楷書體W7(P)" pitchFamily="66" charset="-120"/>
              </a:rPr>
              <a:t>長短、均間、粗細、映帶、平衡</a:t>
            </a:r>
            <a:endParaRPr lang="zh-TW" altLang="en-US" sz="3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4">
                  <a:lumMod val="50000"/>
                </a:schemeClr>
              </a:solidFill>
              <a:latin typeface="華康楷書體W7(P)" pitchFamily="66" charset="-120"/>
              <a:ea typeface="華康楷書體W7(P)" pitchFamily="66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5424" y="4005064"/>
            <a:ext cx="7493000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7826954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543" name="Rectangle 7"/>
          <p:cNvSpPr>
            <a:spLocks noChangeArrowheads="1"/>
          </p:cNvSpPr>
          <p:nvPr/>
        </p:nvSpPr>
        <p:spPr bwMode="auto">
          <a:xfrm>
            <a:off x="1763266" y="692175"/>
            <a:ext cx="5401022" cy="936625"/>
          </a:xfrm>
          <a:prstGeom prst="rect">
            <a:avLst/>
          </a:prstGeom>
          <a:solidFill>
            <a:srgbClr val="FFC4A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1pPr>
            <a:lvl2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2pPr>
            <a:lvl3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3pPr>
            <a:lvl4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4pPr>
            <a:lvl5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800" b="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 </a:t>
            </a:r>
            <a:r>
              <a:rPr lang="zh-TW" altLang="en-US" sz="3600" b="0" dirty="0">
                <a:solidFill>
                  <a:srgbClr val="36778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說說看哪一種最好看</a:t>
            </a:r>
          </a:p>
        </p:txBody>
      </p:sp>
      <p:pic>
        <p:nvPicPr>
          <p:cNvPr id="1027" name="Picture 3" descr="C:\Users\Administrator\Desktop\奉\奉--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182142"/>
            <a:ext cx="3516312" cy="37671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701964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583" y="2003648"/>
            <a:ext cx="3603625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2771800" y="561454"/>
            <a:ext cx="36471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華康儷中宋" panose="02020509000000000000" pitchFamily="49" charset="-120"/>
                <a:ea typeface="華康儷中宋" panose="02020509000000000000" pitchFamily="49" charset="-120"/>
              </a:rPr>
              <a:t>標楷體書法</a:t>
            </a:r>
            <a:endParaRPr lang="zh-TW" alt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93557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217BDC-9F91-4ECE-8B30-3803D9C6DBB9}" type="slidenum">
              <a:rPr lang="en-US" altLang="zh-TW">
                <a:solidFill>
                  <a:srgbClr val="FFFFFF"/>
                </a:solidFill>
              </a:rPr>
              <a:pPr>
                <a:defRPr/>
              </a:pPr>
              <a:t>7</a:t>
            </a:fld>
            <a:endParaRPr lang="en-US" altLang="zh-TW">
              <a:solidFill>
                <a:srgbClr val="FFFFFF"/>
              </a:solidFill>
            </a:endParaRPr>
          </a:p>
        </p:txBody>
      </p:sp>
      <p:pic>
        <p:nvPicPr>
          <p:cNvPr id="1026" name="Picture 2" descr="C:\Users\Administrator\Desktop\台東美學館書法研習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29339"/>
            <a:ext cx="4608512" cy="65061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449237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060848"/>
            <a:ext cx="7301426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115616" y="692175"/>
            <a:ext cx="6840760" cy="936625"/>
          </a:xfrm>
          <a:prstGeom prst="rect">
            <a:avLst/>
          </a:prstGeom>
          <a:solidFill>
            <a:srgbClr val="FFC4A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1pPr>
            <a:lvl2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2pPr>
            <a:lvl3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3pPr>
            <a:lvl4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4pPr>
            <a:lvl5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8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zh-TW" altLang="en-US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集歷代書家「奉」字寫法</a:t>
            </a:r>
            <a:endParaRPr lang="zh-TW" altLang="en-US" b="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34026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32856"/>
            <a:ext cx="7350456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115616" y="692175"/>
            <a:ext cx="6840760" cy="936625"/>
          </a:xfrm>
          <a:prstGeom prst="rect">
            <a:avLst/>
          </a:prstGeom>
          <a:solidFill>
            <a:srgbClr val="FFC4A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1pPr>
            <a:lvl2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2pPr>
            <a:lvl3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3pPr>
            <a:lvl4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4pPr>
            <a:lvl5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8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zh-TW" altLang="en-US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集歷代書家「奉」字寫法</a:t>
            </a:r>
            <a:endParaRPr lang="zh-TW" altLang="en-US" b="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2556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D536E6EB-E7E8-4DE1-B9CF-2717ED44684F}" type="slidenum">
              <a:rPr lang="en-US" altLang="zh-TW"/>
              <a:pPr>
                <a:defRPr/>
              </a:pPr>
              <a:t>72</a:t>
            </a:fld>
            <a:endParaRPr lang="en-US" altLang="zh-TW"/>
          </a:p>
        </p:txBody>
      </p:sp>
      <p:sp>
        <p:nvSpPr>
          <p:cNvPr id="988163" name="Rectangle 3"/>
          <p:cNvSpPr>
            <a:spLocks noChangeArrowheads="1"/>
          </p:cNvSpPr>
          <p:nvPr/>
        </p:nvSpPr>
        <p:spPr bwMode="auto">
          <a:xfrm>
            <a:off x="1835696" y="548680"/>
            <a:ext cx="5328691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kumimoji="1" lang="en-US" altLang="zh-TW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  </a:t>
            </a:r>
            <a:r>
              <a:rPr kumimoji="1" lang="zh-TW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標楷體" pitchFamily="65" charset="-120"/>
              </a:rPr>
              <a:t>新九宮格檢測板</a:t>
            </a:r>
            <a:endParaRPr kumimoji="1" lang="zh-TW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ahoma" pitchFamily="34" charset="0"/>
              <a:ea typeface="標楷體" pitchFamily="65" charset="-120"/>
            </a:endParaRPr>
          </a:p>
        </p:txBody>
      </p:sp>
      <p:sp>
        <p:nvSpPr>
          <p:cNvPr id="123908" name="Rectangle 19"/>
          <p:cNvSpPr>
            <a:spLocks noChangeArrowheads="1"/>
          </p:cNvSpPr>
          <p:nvPr/>
        </p:nvSpPr>
        <p:spPr bwMode="auto">
          <a:xfrm>
            <a:off x="1187624" y="1988840"/>
            <a:ext cx="69847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1" hangingPunct="1"/>
            <a:r>
              <a:rPr kumimoji="1" lang="en-US" altLang="zh-TW" sz="2400" dirty="0">
                <a:latin typeface="標楷體" pitchFamily="65" charset="-120"/>
                <a:ea typeface="標楷體" pitchFamily="65" charset="-120"/>
              </a:rPr>
              <a:t>1.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筆畫只</a:t>
            </a:r>
            <a:r>
              <a:rPr kumimoji="1" lang="zh-TW" altLang="en-US" sz="2400" dirty="0">
                <a:latin typeface="標楷體" pitchFamily="65" charset="-120"/>
                <a:ea typeface="標楷體" pitchFamily="65" charset="-120"/>
              </a:rPr>
              <a:t>分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長和短。</a:t>
            </a:r>
            <a:endParaRPr kumimoji="1" lang="zh-TW" altLang="en-US" sz="2400" dirty="0">
              <a:latin typeface="標楷體" pitchFamily="65" charset="-120"/>
              <a:ea typeface="標楷體" pitchFamily="65" charset="-120"/>
            </a:endParaRPr>
          </a:p>
          <a:p>
            <a:pPr eaLnBrk="1" hangingPunct="1"/>
            <a:r>
              <a:rPr kumimoji="1" lang="en-US" altLang="zh-TW" sz="2400" dirty="0">
                <a:latin typeface="標楷體" pitchFamily="65" charset="-120"/>
                <a:ea typeface="標楷體" pitchFamily="65" charset="-120"/>
              </a:rPr>
              <a:t>2.</a:t>
            </a:r>
            <a:r>
              <a:rPr kumimoji="1" lang="zh-TW" altLang="en-US" sz="2400" dirty="0">
                <a:latin typeface="標楷體" pitchFamily="65" charset="-120"/>
                <a:ea typeface="標楷體" pitchFamily="65" charset="-120"/>
              </a:rPr>
              <a:t>中宮內的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筆畫為短畫，</a:t>
            </a:r>
            <a:r>
              <a:rPr kumimoji="1" lang="zh-TW" altLang="en-US" sz="2400" dirty="0">
                <a:latin typeface="標楷體" pitchFamily="65" charset="-120"/>
                <a:ea typeface="標楷體" pitchFamily="65" charset="-120"/>
              </a:rPr>
              <a:t>中宮外的</a:t>
            </a:r>
            <a:r>
              <a:rPr kumimoji="1" lang="zh-TW" altLang="en-US" sz="2400" dirty="0" smtClean="0">
                <a:latin typeface="標楷體" pitchFamily="65" charset="-120"/>
                <a:ea typeface="標楷體" pitchFamily="65" charset="-120"/>
              </a:rPr>
              <a:t>筆畫為長畫。</a:t>
            </a:r>
            <a:endParaRPr kumimoji="1" lang="zh-TW" altLang="en-US" sz="24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026" name="Picture 2" descr="C:\Users\Administrator\Desktop\新九宮格\新式九宮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634975"/>
            <a:ext cx="1938575" cy="18844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573016"/>
            <a:ext cx="2013651" cy="1955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 t="3769" r="1145"/>
          <a:stretch>
            <a:fillRect/>
          </a:stretch>
        </p:blipFill>
        <p:spPr bwMode="auto">
          <a:xfrm>
            <a:off x="6190975" y="3573017"/>
            <a:ext cx="1980095" cy="1944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631573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979290" y="476672"/>
            <a:ext cx="4896966" cy="936625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8" rIns="92075" bIns="46038" anchor="ctr"/>
          <a:lstStyle>
            <a:lvl1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1pPr>
            <a:lvl2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2pPr>
            <a:lvl3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3pPr>
            <a:lvl4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4pPr>
            <a:lvl5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8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zh-TW" altLang="en-US" sz="28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zh-TW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結構模式的建立</a:t>
            </a:r>
            <a:endParaRPr lang="zh-TW" altLang="en-US" sz="4800" b="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613371"/>
            <a:ext cx="4403725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2767552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979290" y="476672"/>
            <a:ext cx="4896966" cy="936625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8" rIns="92075" bIns="46038" anchor="ctr"/>
          <a:lstStyle>
            <a:lvl1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1pPr>
            <a:lvl2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2pPr>
            <a:lvl3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3pPr>
            <a:lvl4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4pPr>
            <a:lvl5pPr eaLnBrk="0" hangingPunct="0"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2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8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zh-TW" altLang="en-US" sz="2800" b="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zh-TW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結構模式的建立</a:t>
            </a:r>
            <a:endParaRPr lang="zh-TW" altLang="en-US" sz="4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628800"/>
            <a:ext cx="4403725" cy="448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7585854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BFA7AC3-B7C2-4F9B-BCA5-2632A8C3D000}" type="slidenum">
              <a:rPr lang="en-US" altLang="zh-TW"/>
              <a:pPr>
                <a:defRPr/>
              </a:pPr>
              <a:t>75</a:t>
            </a:fld>
            <a:endParaRPr lang="en-US" altLang="zh-TW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9015"/>
          <a:stretch/>
        </p:blipFill>
        <p:spPr bwMode="auto">
          <a:xfrm>
            <a:off x="6876256" y="2954561"/>
            <a:ext cx="1440160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2319" r="26290"/>
          <a:stretch/>
        </p:blipFill>
        <p:spPr bwMode="auto">
          <a:xfrm>
            <a:off x="4860031" y="2954561"/>
            <a:ext cx="1440160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214" r="52939"/>
          <a:stretch/>
        </p:blipFill>
        <p:spPr bwMode="auto">
          <a:xfrm>
            <a:off x="2843807" y="2954561"/>
            <a:ext cx="1524000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9404"/>
          <a:stretch/>
        </p:blipFill>
        <p:spPr bwMode="auto">
          <a:xfrm>
            <a:off x="827583" y="2954561"/>
            <a:ext cx="1505644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1763688" y="1268760"/>
            <a:ext cx="57246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華康儷中宋" panose="02020509000000000000" pitchFamily="49" charset="-120"/>
                <a:ea typeface="華康儷中宋" panose="02020509000000000000" pitchFamily="49" charset="-120"/>
              </a:rPr>
              <a:t>結構模式喜好選擇</a:t>
            </a:r>
            <a:endParaRPr lang="zh-TW" alt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1115616" y="443711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     </a:t>
            </a:r>
            <a:r>
              <a:rPr lang="en-US" altLang="zh-TW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1              </a:t>
            </a:r>
            <a:r>
              <a:rPr lang="zh-TW" altLang="en-US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        </a:t>
            </a:r>
            <a:r>
              <a:rPr lang="en-US" altLang="zh-TW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      2          </a:t>
            </a:r>
            <a:r>
              <a:rPr lang="zh-TW" altLang="en-US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   </a:t>
            </a:r>
            <a:r>
              <a:rPr lang="en-US" altLang="zh-TW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    </a:t>
            </a:r>
            <a:r>
              <a:rPr lang="zh-TW" altLang="en-US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    </a:t>
            </a:r>
            <a:r>
              <a:rPr lang="en-US" altLang="zh-TW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    3</a:t>
            </a:r>
            <a:r>
              <a:rPr lang="zh-TW" altLang="en-US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                             </a:t>
            </a:r>
            <a:r>
              <a:rPr lang="en-US" altLang="zh-TW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4</a:t>
            </a:r>
            <a:endParaRPr lang="en-US" altLang="zh-TW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endParaRPr lang="en-US" altLang="zh-TW" dirty="0" smtClean="0"/>
          </a:p>
        </p:txBody>
      </p:sp>
    </p:spTree>
    <p:extLst>
      <p:ext uri="{BB962C8B-B14F-4D97-AF65-F5344CB8AC3E}">
        <p14:creationId xmlns="" xmlns:p14="http://schemas.microsoft.com/office/powerpoint/2010/main" val="6874550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2267744" y="548680"/>
            <a:ext cx="468052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l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7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zh-TW" altLang="en-US" sz="6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三結構原則</a:t>
            </a:r>
            <a:endParaRPr lang="en-US" altLang="zh-TW" sz="60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   </a:t>
            </a:r>
            <a:r>
              <a:rPr lang="zh-TW" altLang="en-US" sz="12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  </a:t>
            </a:r>
            <a:r>
              <a:rPr lang="zh-TW" altLang="en-US" sz="28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    </a:t>
            </a:r>
            <a:r>
              <a:rPr lang="en-US" altLang="zh-TW" sz="28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-</a:t>
            </a:r>
            <a:r>
              <a:rPr lang="zh-TW" altLang="en-US" sz="28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長短原則</a:t>
            </a:r>
            <a:r>
              <a:rPr lang="en-US" altLang="zh-TW" sz="2800" b="1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華康儷中宋" panose="02020509000000000000" pitchFamily="49" charset="-120"/>
                <a:ea typeface="華康儷中宋" panose="02020509000000000000" pitchFamily="49" charset="-120"/>
              </a:rPr>
              <a:t>-</a:t>
            </a:r>
            <a:endParaRPr lang="zh-TW" altLang="en-US" sz="2800" b="1" cap="all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華康儷中宋" panose="02020509000000000000" pitchFamily="49" charset="-120"/>
              <a:ea typeface="華康儷中宋" panose="02020509000000000000" pitchFamily="49" charset="-12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9015"/>
          <a:stretch/>
        </p:blipFill>
        <p:spPr bwMode="auto">
          <a:xfrm>
            <a:off x="6876256" y="2924944"/>
            <a:ext cx="1440160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2319" r="26290"/>
          <a:stretch/>
        </p:blipFill>
        <p:spPr bwMode="auto">
          <a:xfrm>
            <a:off x="4860031" y="2924944"/>
            <a:ext cx="1440160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214" r="52939"/>
          <a:stretch/>
        </p:blipFill>
        <p:spPr bwMode="auto">
          <a:xfrm>
            <a:off x="2843807" y="2924944"/>
            <a:ext cx="1524000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9404"/>
          <a:stretch/>
        </p:blipFill>
        <p:spPr bwMode="auto">
          <a:xfrm>
            <a:off x="827583" y="2924944"/>
            <a:ext cx="1505644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827583" y="450912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正三結構</a:t>
            </a:r>
          </a:p>
        </p:txBody>
      </p:sp>
      <p:sp>
        <p:nvSpPr>
          <p:cNvPr id="11" name="矩形 10"/>
          <p:cNvSpPr/>
          <p:nvPr/>
        </p:nvSpPr>
        <p:spPr>
          <a:xfrm>
            <a:off x="2915815" y="450912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瘦三</a:t>
            </a:r>
            <a:r>
              <a:rPr lang="zh-TW" altLang="en-US" sz="24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結構</a:t>
            </a:r>
          </a:p>
        </p:txBody>
      </p:sp>
      <p:sp>
        <p:nvSpPr>
          <p:cNvPr id="12" name="矩形 11"/>
          <p:cNvSpPr/>
          <p:nvPr/>
        </p:nvSpPr>
        <p:spPr>
          <a:xfrm>
            <a:off x="4860031" y="450912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肉三</a:t>
            </a:r>
            <a:r>
              <a:rPr lang="zh-TW" altLang="en-US" sz="24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結構</a:t>
            </a:r>
          </a:p>
        </p:txBody>
      </p:sp>
      <p:sp>
        <p:nvSpPr>
          <p:cNvPr id="13" name="矩形 12"/>
          <p:cNvSpPr/>
          <p:nvPr/>
        </p:nvSpPr>
        <p:spPr>
          <a:xfrm>
            <a:off x="6877318" y="450912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肥三</a:t>
            </a:r>
            <a:r>
              <a:rPr lang="zh-TW" altLang="en-US" sz="24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結構</a:t>
            </a:r>
          </a:p>
        </p:txBody>
      </p:sp>
    </p:spTree>
    <p:extLst>
      <p:ext uri="{BB962C8B-B14F-4D97-AF65-F5344CB8AC3E}">
        <p14:creationId xmlns="" xmlns:p14="http://schemas.microsoft.com/office/powerpoint/2010/main" val="38646829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980728"/>
            <a:ext cx="5943054" cy="541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424" t="9825" r="23447" b="10418"/>
          <a:stretch/>
        </p:blipFill>
        <p:spPr bwMode="auto">
          <a:xfrm rot="2303057">
            <a:off x="1242169" y="-10087"/>
            <a:ext cx="1197870" cy="4454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690829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316F23F-A7AF-4C8D-9F97-4A03CC3125AE}" type="slidenum">
              <a:rPr lang="en-US" altLang="zh-TW"/>
              <a:pPr>
                <a:defRPr/>
              </a:pPr>
              <a:t>78</a:t>
            </a:fld>
            <a:endParaRPr lang="en-US" altLang="zh-TW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34315"/>
            <a:ext cx="5184576" cy="5947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853076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2850" y="1044351"/>
            <a:ext cx="4176713" cy="476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449184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9DE88C1-775B-440B-8604-FCE8E71EEBFD}" type="slidenum">
              <a:rPr lang="en-US" altLang="zh-TW">
                <a:solidFill>
                  <a:srgbClr val="FFFFFF"/>
                </a:solidFill>
              </a:rPr>
              <a:pPr>
                <a:defRPr/>
              </a:pPr>
              <a:t>8</a:t>
            </a:fld>
            <a:endParaRPr lang="en-US" altLang="zh-TW">
              <a:solidFill>
                <a:srgbClr val="FFFFFF"/>
              </a:solidFill>
            </a:endParaRPr>
          </a:p>
        </p:txBody>
      </p:sp>
      <p:pic>
        <p:nvPicPr>
          <p:cNvPr id="20483" name="Picture 2" descr="C:\Users\Administrator\Desktop\相機書法\036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438" y="1349722"/>
            <a:ext cx="5084762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588996" y="836712"/>
            <a:ext cx="6223364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l"/>
              <a:defRPr kumimoji="1" sz="3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l"/>
              <a:defRPr kumimoji="1"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儷中宋(P)" panose="02020500000000000000" pitchFamily="18" charset="-120"/>
                <a:ea typeface="華康儷中宋(P)" panose="02020500000000000000" pitchFamily="18" charset="-120"/>
              </a:rPr>
              <a:t>林岳瑩書法作品</a:t>
            </a:r>
          </a:p>
        </p:txBody>
      </p:sp>
    </p:spTree>
    <p:extLst>
      <p:ext uri="{BB962C8B-B14F-4D97-AF65-F5344CB8AC3E}">
        <p14:creationId xmlns="" xmlns:p14="http://schemas.microsoft.com/office/powerpoint/2010/main" val="36500865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316F23F-A7AF-4C8D-9F97-4A03CC3125AE}" type="slidenum">
              <a:rPr lang="en-US" altLang="zh-TW"/>
              <a:pPr>
                <a:defRPr/>
              </a:pPr>
              <a:t>80</a:t>
            </a:fld>
            <a:endParaRPr lang="en-US" altLang="zh-TW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7938" y="501650"/>
            <a:ext cx="4048125" cy="585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571287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316F23F-A7AF-4C8D-9F97-4A03CC3125AE}" type="slidenum">
              <a:rPr lang="en-US" altLang="zh-TW"/>
              <a:pPr>
                <a:defRPr/>
              </a:pPr>
              <a:t>81</a:t>
            </a:fld>
            <a:endParaRPr lang="en-US" altLang="zh-TW"/>
          </a:p>
        </p:txBody>
      </p:sp>
      <p:sp>
        <p:nvSpPr>
          <p:cNvPr id="4" name="矩形 3"/>
          <p:cNvSpPr/>
          <p:nvPr/>
        </p:nvSpPr>
        <p:spPr>
          <a:xfrm>
            <a:off x="3057505" y="4869160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/>
              <a:t>歐陽詢九成宮醴泉</a:t>
            </a:r>
            <a:r>
              <a:rPr lang="zh-TW" altLang="en-US" sz="2400" b="1" dirty="0" smtClean="0"/>
              <a:t>銘</a:t>
            </a:r>
            <a:endParaRPr lang="zh-TW" altLang="en-US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198" y="1484784"/>
            <a:ext cx="7036210" cy="25922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71287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316F23F-A7AF-4C8D-9F97-4A03CC3125AE}" type="slidenum">
              <a:rPr lang="en-US" altLang="zh-TW"/>
              <a:pPr>
                <a:defRPr/>
              </a:pPr>
              <a:t>82</a:t>
            </a:fld>
            <a:endParaRPr lang="en-US" altLang="zh-TW"/>
          </a:p>
        </p:txBody>
      </p:sp>
      <p:pic>
        <p:nvPicPr>
          <p:cNvPr id="2050" name="Picture 2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5004048" y="808436"/>
            <a:ext cx="1368152" cy="5356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5" name="Picture 2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9612"/>
          <a:stretch/>
        </p:blipFill>
        <p:spPr bwMode="auto">
          <a:xfrm>
            <a:off x="6742792" y="808436"/>
            <a:ext cx="1357600" cy="5356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6" name="Picture 2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4075" t="10305" r="7963" b="88735"/>
          <a:stretch/>
        </p:blipFill>
        <p:spPr bwMode="auto">
          <a:xfrm>
            <a:off x="6156176" y="1916832"/>
            <a:ext cx="130193" cy="122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4026839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744344" y="1916832"/>
            <a:ext cx="3467616" cy="14830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3200" dirty="0" smtClean="0">
                <a:solidFill>
                  <a:srgbClr val="FFC4A7"/>
                </a:solidFill>
                <a:latin typeface="+mj-ea"/>
                <a:ea typeface="+mj-ea"/>
              </a:rPr>
              <a:t>《</a:t>
            </a:r>
            <a:r>
              <a:rPr lang="zh-TW" altLang="zh-TW" sz="3200" dirty="0" smtClean="0">
                <a:solidFill>
                  <a:srgbClr val="FFC4A7"/>
                </a:solidFill>
                <a:latin typeface="+mj-ea"/>
                <a:ea typeface="+mj-ea"/>
              </a:rPr>
              <a:t>九</a:t>
            </a:r>
            <a:r>
              <a:rPr lang="zh-TW" altLang="zh-TW" sz="3200" dirty="0">
                <a:solidFill>
                  <a:srgbClr val="FFC4A7"/>
                </a:solidFill>
                <a:latin typeface="+mj-ea"/>
                <a:ea typeface="+mj-ea"/>
              </a:rPr>
              <a:t>成宮醴泉</a:t>
            </a:r>
            <a:r>
              <a:rPr lang="zh-TW" altLang="zh-TW" sz="3200" dirty="0" smtClean="0">
                <a:solidFill>
                  <a:srgbClr val="FFC4A7"/>
                </a:solidFill>
                <a:latin typeface="+mj-ea"/>
                <a:ea typeface="+mj-ea"/>
              </a:rPr>
              <a:t>銘》</a:t>
            </a:r>
            <a:endParaRPr lang="en-US" altLang="zh-TW" sz="3200" dirty="0" smtClean="0">
              <a:solidFill>
                <a:srgbClr val="FFC4A7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TW" altLang="en-US" sz="3200" dirty="0" smtClean="0">
                <a:solidFill>
                  <a:srgbClr val="FFC4A7"/>
                </a:solidFill>
                <a:latin typeface="+mj-ea"/>
                <a:ea typeface="+mj-ea"/>
              </a:rPr>
              <a:t> 之結構模式檢測</a:t>
            </a:r>
            <a:endParaRPr lang="zh-TW" altLang="en-US" sz="3200" dirty="0">
              <a:solidFill>
                <a:srgbClr val="FFC4A7"/>
              </a:solidFill>
              <a:latin typeface="+mj-ea"/>
              <a:ea typeface="+mj-ea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05065"/>
            <a:ext cx="1629437" cy="15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005064"/>
            <a:ext cx="1656184" cy="16251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817107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316F23F-A7AF-4C8D-9F97-4A03CC3125AE}" type="slidenum">
              <a:rPr lang="en-US" altLang="zh-TW"/>
              <a:pPr>
                <a:defRPr/>
              </a:pPr>
              <a:t>83</a:t>
            </a:fld>
            <a:endParaRPr lang="en-US" altLang="zh-TW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484784"/>
            <a:ext cx="6626225" cy="388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43288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316F23F-A7AF-4C8D-9F97-4A03CC3125AE}" type="slidenum">
              <a:rPr lang="en-US" altLang="zh-TW"/>
              <a:pPr>
                <a:defRPr/>
              </a:pPr>
              <a:t>84</a:t>
            </a:fld>
            <a:endParaRPr lang="en-US" altLang="zh-TW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614353"/>
            <a:ext cx="5027619" cy="57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43288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316F23F-A7AF-4C8D-9F97-4A03CC3125AE}" type="slidenum">
              <a:rPr lang="en-US" altLang="zh-TW"/>
              <a:pPr>
                <a:defRPr/>
              </a:pPr>
              <a:t>85</a:t>
            </a:fld>
            <a:endParaRPr lang="en-US" altLang="zh-TW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75" y="288925"/>
            <a:ext cx="7205663" cy="628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919736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316F23F-A7AF-4C8D-9F97-4A03CC3125AE}" type="slidenum">
              <a:rPr lang="en-US" altLang="zh-TW"/>
              <a:pPr>
                <a:defRPr/>
              </a:pPr>
              <a:t>86</a:t>
            </a:fld>
            <a:endParaRPr lang="en-US" altLang="zh-TW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517" y="1132111"/>
            <a:ext cx="5084763" cy="452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4075" t="10305" r="7963" b="88735"/>
          <a:stretch/>
        </p:blipFill>
        <p:spPr bwMode="auto">
          <a:xfrm>
            <a:off x="6156176" y="1916832"/>
            <a:ext cx="130193" cy="122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29525"/>
            <a:ext cx="6567619" cy="16475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字方塊 10"/>
          <p:cNvSpPr txBox="1"/>
          <p:nvPr/>
        </p:nvSpPr>
        <p:spPr>
          <a:xfrm>
            <a:off x="1943708" y="548680"/>
            <a:ext cx="5256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中宮結構法示意圖</a:t>
            </a:r>
            <a:endParaRPr lang="zh-TW" altLang="en-US" sz="4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6146" name="Picture 2" descr="C:\Users\Administrator\Desktop\新九宮格\圖片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060848"/>
            <a:ext cx="2413277" cy="23929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779392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316F23F-A7AF-4C8D-9F97-4A03CC3125AE}" type="slidenum">
              <a:rPr lang="en-US" altLang="zh-TW">
                <a:solidFill>
                  <a:srgbClr val="FEFAC9"/>
                </a:solidFill>
              </a:rPr>
              <a:pPr>
                <a:defRPr/>
              </a:pPr>
              <a:t>87</a:t>
            </a:fld>
            <a:endParaRPr lang="en-US" altLang="zh-TW">
              <a:solidFill>
                <a:srgbClr val="FEFAC9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93663"/>
            <a:ext cx="8901113" cy="666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060999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316F23F-A7AF-4C8D-9F97-4A03CC3125AE}" type="slidenum">
              <a:rPr lang="en-US" altLang="zh-TW"/>
              <a:pPr>
                <a:defRPr/>
              </a:pPr>
              <a:t>88</a:t>
            </a:fld>
            <a:endParaRPr lang="en-US" altLang="zh-TW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517" y="1132111"/>
            <a:ext cx="5084763" cy="452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126656"/>
            <a:ext cx="7233189" cy="18145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字方塊 7"/>
          <p:cNvSpPr txBox="1"/>
          <p:nvPr/>
        </p:nvSpPr>
        <p:spPr>
          <a:xfrm>
            <a:off x="1943708" y="797803"/>
            <a:ext cx="525658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中宮結構法示意圖</a:t>
            </a:r>
            <a:endParaRPr lang="en-US" altLang="zh-TW" sz="48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          </a:t>
            </a:r>
            <a:r>
              <a:rPr lang="en-US" altLang="zh-TW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長短法</a:t>
            </a:r>
            <a:r>
              <a:rPr lang="en-US" altLang="zh-TW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endParaRPr lang="zh-TW" altLang="en-US" sz="2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4756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316F23F-A7AF-4C8D-9F97-4A03CC3125AE}" type="slidenum">
              <a:rPr lang="en-US" altLang="zh-TW"/>
              <a:pPr>
                <a:defRPr/>
              </a:pPr>
              <a:t>89</a:t>
            </a:fld>
            <a:endParaRPr lang="en-US" altLang="zh-TW"/>
          </a:p>
        </p:txBody>
      </p:sp>
      <p:pic>
        <p:nvPicPr>
          <p:cNvPr id="9" name="Picture 2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4075" t="10305" r="7963" b="88735"/>
          <a:stretch/>
        </p:blipFill>
        <p:spPr bwMode="auto">
          <a:xfrm>
            <a:off x="6156176" y="1916832"/>
            <a:ext cx="130193" cy="122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343834"/>
            <a:ext cx="6408712" cy="48747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654532" y="116632"/>
            <a:ext cx="677108" cy="669674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eaVert" wrap="square">
            <a:spAutoFit/>
          </a:bodyPr>
          <a:lstStyle/>
          <a:p>
            <a:pPr lvl="0" eaLnBrk="1" hangingPunct="1"/>
            <a:r>
              <a:rPr kumimoji="1" lang="zh-TW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上下端長筆畫：頂天立地</a:t>
            </a:r>
            <a:r>
              <a:rPr kumimoji="1" lang="zh-TW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、出頭伸腳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644" t="18180" r="19380" b="30188"/>
          <a:stretch/>
        </p:blipFill>
        <p:spPr bwMode="auto">
          <a:xfrm rot="20445527">
            <a:off x="4503708" y="231167"/>
            <a:ext cx="2515356" cy="1307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689027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0156B72-31AC-4977-95EF-A4A57AC9A4CB}" type="slidenum">
              <a:rPr lang="en-US" altLang="zh-TW"/>
              <a:pPr>
                <a:defRPr/>
              </a:pPr>
              <a:t>9</a:t>
            </a:fld>
            <a:endParaRPr lang="en-US" altLang="zh-TW"/>
          </a:p>
        </p:txBody>
      </p:sp>
      <p:pic>
        <p:nvPicPr>
          <p:cNvPr id="2050" name="Picture 2" descr="C:\Users\Administrator\Desktop\林岳瑩作品圖片\1林岳瑩創意精品\19歡心納無塵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773238"/>
            <a:ext cx="8710613" cy="3309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1547664" y="476672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/>
              <a:t>歡心  納  無塵</a:t>
            </a:r>
            <a:endParaRPr lang="zh-TW" altLang="en-US" sz="2400" b="1" dirty="0"/>
          </a:p>
        </p:txBody>
      </p:sp>
    </p:spTree>
    <p:extLst>
      <p:ext uri="{BB962C8B-B14F-4D97-AF65-F5344CB8AC3E}">
        <p14:creationId xmlns="" xmlns:p14="http://schemas.microsoft.com/office/powerpoint/2010/main" val="25265467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316F23F-A7AF-4C8D-9F97-4A03CC3125AE}" type="slidenum">
              <a:rPr lang="en-US" altLang="zh-TW"/>
              <a:pPr>
                <a:defRPr/>
              </a:pPr>
              <a:t>90</a:t>
            </a:fld>
            <a:endParaRPr lang="en-US" altLang="zh-TW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517" y="1132111"/>
            <a:ext cx="5084763" cy="452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4075" t="10305" r="7963" b="88735"/>
          <a:stretch/>
        </p:blipFill>
        <p:spPr bwMode="auto">
          <a:xfrm>
            <a:off x="6156176" y="1916832"/>
            <a:ext cx="130193" cy="122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982640"/>
            <a:ext cx="7233189" cy="18145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字方塊 10"/>
          <p:cNvSpPr txBox="1"/>
          <p:nvPr/>
        </p:nvSpPr>
        <p:spPr>
          <a:xfrm>
            <a:off x="1943708" y="797803"/>
            <a:ext cx="525658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中宮結構法示意圖</a:t>
            </a:r>
            <a:endParaRPr lang="en-US" altLang="zh-TW" sz="48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          </a:t>
            </a:r>
            <a:r>
              <a:rPr lang="en-US" altLang="zh-TW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長短法</a:t>
            </a:r>
            <a:r>
              <a:rPr lang="en-US" altLang="zh-TW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endParaRPr lang="zh-TW" altLang="en-US" sz="2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85892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063695EC-008D-4429-8653-EBB497F8132D}" type="slidenum">
              <a:rPr lang="en-US" altLang="zh-TW"/>
              <a:pPr>
                <a:defRPr/>
              </a:pPr>
              <a:t>91</a:t>
            </a:fld>
            <a:endParaRPr lang="en-US" altLang="zh-TW"/>
          </a:p>
        </p:txBody>
      </p:sp>
      <p:pic>
        <p:nvPicPr>
          <p:cNvPr id="128006" name="Picture 14" descr="1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905" y="4984997"/>
            <a:ext cx="1217612" cy="1229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8" name="Picture 16" descr="14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2655" y="4984996"/>
            <a:ext cx="1223962" cy="1234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9" name="Picture 18" descr="圖98"/>
          <p:cNvPicPr>
            <a:picLocks noChangeAspect="1" noChangeArrowheads="1"/>
          </p:cNvPicPr>
          <p:nvPr/>
        </p:nvPicPr>
        <p:blipFill rotWithShape="1">
          <a:blip r:embed="rId4" cstate="print">
            <a:lum contrast="12000"/>
          </a:blip>
          <a:srcRect t="9559"/>
          <a:stretch/>
        </p:blipFill>
        <p:spPr bwMode="auto">
          <a:xfrm>
            <a:off x="2699792" y="4984997"/>
            <a:ext cx="1223962" cy="1224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0" descr="圖6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8758" y="4985168"/>
            <a:ext cx="1231514" cy="1252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3" descr="圖片1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48130" y="4986512"/>
            <a:ext cx="1212302" cy="122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9" descr="中宮軸線區1"/>
          <p:cNvPicPr>
            <a:picLocks noChangeAspect="1" noChangeArrowheads="1"/>
          </p:cNvPicPr>
          <p:nvPr/>
        </p:nvPicPr>
        <p:blipFill>
          <a:blip r:embed="rId7" cstate="print">
            <a:lum bright="6000" contrast="-96000"/>
          </a:blip>
          <a:srcRect t="2863" r="8147" b="15813"/>
          <a:stretch>
            <a:fillRect/>
          </a:stretch>
        </p:blipFill>
        <p:spPr bwMode="auto">
          <a:xfrm>
            <a:off x="467544" y="5201192"/>
            <a:ext cx="568272" cy="7200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239"/>
            <a:ext cx="8218487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78627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E2AFD7-2609-4B6D-A899-0DC9840A729B}" type="slidenum">
              <a:rPr lang="en-US" altLang="zh-TW"/>
              <a:pPr>
                <a:defRPr/>
              </a:pPr>
              <a:t>92</a:t>
            </a:fld>
            <a:endParaRPr lang="en-US" altLang="zh-TW"/>
          </a:p>
        </p:txBody>
      </p:sp>
      <p:sp>
        <p:nvSpPr>
          <p:cNvPr id="8755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78794" y="332656"/>
            <a:ext cx="5329510" cy="888008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花蓮縣書法學習網</a:t>
            </a:r>
          </a:p>
        </p:txBody>
      </p:sp>
      <p:sp>
        <p:nvSpPr>
          <p:cNvPr id="15" name="矩形 14"/>
          <p:cNvSpPr/>
          <p:nvPr/>
        </p:nvSpPr>
        <p:spPr>
          <a:xfrm>
            <a:off x="2339752" y="1239143"/>
            <a:ext cx="44983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dirty="0" smtClean="0"/>
              <a:t>http://210.240.39.37/index9.asp</a:t>
            </a:r>
            <a:endParaRPr lang="zh-TW" altLang="en-US" sz="2400" dirty="0"/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2267744" y="5301208"/>
            <a:ext cx="4680520" cy="527968"/>
          </a:xfrm>
          <a:prstGeom prst="rect">
            <a:avLst/>
          </a:prstGeom>
          <a:noFill/>
          <a:ln w="6350" cap="rnd">
            <a:noFill/>
          </a:ln>
        </p:spPr>
        <p:txBody>
          <a:bodyPr vert="horz" rtlCol="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2400" dirty="0" smtClean="0">
                <a:latin typeface="+mj-ea"/>
                <a:ea typeface="+mj-ea"/>
              </a:rPr>
              <a:t>花蓮縣富源國小陳立輝校長設計</a:t>
            </a:r>
          </a:p>
        </p:txBody>
      </p:sp>
      <p:sp>
        <p:nvSpPr>
          <p:cNvPr id="7" name="矩形 6"/>
          <p:cNvSpPr/>
          <p:nvPr/>
        </p:nvSpPr>
        <p:spPr>
          <a:xfrm>
            <a:off x="2339752" y="1753652"/>
            <a:ext cx="36615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800" dirty="0" smtClean="0"/>
              <a:t>http://new9.hlc.edu.tw</a:t>
            </a:r>
            <a:endParaRPr lang="zh-TW" alt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" y="2421588"/>
            <a:ext cx="8644830" cy="2499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E2AFD7-2609-4B6D-A899-0DC9840A729B}" type="slidenum">
              <a:rPr lang="en-US" altLang="zh-TW"/>
              <a:pPr>
                <a:defRPr/>
              </a:pPr>
              <a:t>93</a:t>
            </a:fld>
            <a:endParaRPr lang="en-US" altLang="zh-TW"/>
          </a:p>
        </p:txBody>
      </p:sp>
      <p:sp>
        <p:nvSpPr>
          <p:cNvPr id="8755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78794" y="236736"/>
            <a:ext cx="5329510" cy="888008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花蓮縣書法學習網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005064"/>
            <a:ext cx="6438909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8151440" cy="2356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E2AFD7-2609-4B6D-A899-0DC9840A729B}" type="slidenum">
              <a:rPr lang="en-US" altLang="zh-TW"/>
              <a:pPr>
                <a:defRPr/>
              </a:pPr>
              <a:t>94</a:t>
            </a:fld>
            <a:endParaRPr lang="en-US" altLang="zh-TW"/>
          </a:p>
        </p:txBody>
      </p:sp>
      <p:sp>
        <p:nvSpPr>
          <p:cNvPr id="8755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78794" y="236736"/>
            <a:ext cx="5329510" cy="888008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花蓮縣書法學習網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68760"/>
            <a:ext cx="8136904" cy="2307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806872"/>
            <a:ext cx="8174111" cy="235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E2AFD7-2609-4B6D-A899-0DC9840A729B}" type="slidenum">
              <a:rPr lang="en-US" altLang="zh-TW"/>
              <a:pPr>
                <a:defRPr/>
              </a:pPr>
              <a:t>95</a:t>
            </a:fld>
            <a:endParaRPr lang="en-US" altLang="zh-TW"/>
          </a:p>
        </p:txBody>
      </p:sp>
      <p:sp>
        <p:nvSpPr>
          <p:cNvPr id="8755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78794" y="236736"/>
            <a:ext cx="5329510" cy="888008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花蓮縣書法學習網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415735"/>
            <a:ext cx="5112568" cy="266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219322"/>
            <a:ext cx="5316226" cy="2441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347864" y="5733256"/>
            <a:ext cx="3456384" cy="599976"/>
          </a:xfrm>
          <a:prstGeom prst="rect">
            <a:avLst/>
          </a:prstGeom>
          <a:noFill/>
          <a:ln w="6350" cap="rnd">
            <a:noFill/>
          </a:ln>
        </p:spPr>
        <p:txBody>
          <a:bodyPr vert="horz" rtlCol="0" anchor="b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2400" b="1" dirty="0" smtClean="0"/>
              <a:t>新九宮格國語作業簿製作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E2AFD7-2609-4B6D-A899-0DC9840A729B}" type="slidenum">
              <a:rPr lang="en-US" altLang="zh-TW"/>
              <a:pPr>
                <a:defRPr/>
              </a:pPr>
              <a:t>96</a:t>
            </a:fld>
            <a:endParaRPr lang="en-US" altLang="zh-TW"/>
          </a:p>
        </p:txBody>
      </p:sp>
      <p:sp>
        <p:nvSpPr>
          <p:cNvPr id="8755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78794" y="236736"/>
            <a:ext cx="5329510" cy="888008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花蓮縣書法學習網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5008" y="1214758"/>
            <a:ext cx="5909320" cy="5238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E2AFD7-2609-4B6D-A899-0DC9840A729B}" type="slidenum">
              <a:rPr lang="en-US" altLang="zh-TW"/>
              <a:pPr>
                <a:defRPr/>
              </a:pPr>
              <a:t>97</a:t>
            </a:fld>
            <a:endParaRPr lang="en-US" altLang="zh-TW"/>
          </a:p>
        </p:txBody>
      </p:sp>
      <p:sp>
        <p:nvSpPr>
          <p:cNvPr id="8755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78794" y="236736"/>
            <a:ext cx="5329510" cy="888008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花蓮縣書法學習網</a:t>
            </a:r>
          </a:p>
        </p:txBody>
      </p:sp>
      <p:pic>
        <p:nvPicPr>
          <p:cNvPr id="10" name="Picture 2" descr="C:\Users\user\Desktop\檔案_00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40470"/>
            <a:ext cx="6798113" cy="509684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E2AFD7-2609-4B6D-A899-0DC9840A729B}" type="slidenum">
              <a:rPr lang="en-US" altLang="zh-TW"/>
              <a:pPr>
                <a:defRPr/>
              </a:pPr>
              <a:t>98</a:t>
            </a:fld>
            <a:endParaRPr lang="en-US" altLang="zh-TW"/>
          </a:p>
        </p:txBody>
      </p:sp>
      <p:sp>
        <p:nvSpPr>
          <p:cNvPr id="875522" name="Rectangle 2"/>
          <p:cNvSpPr>
            <a:spLocks noGrp="1" noChangeArrowheads="1"/>
          </p:cNvSpPr>
          <p:nvPr>
            <p:ph type="title"/>
          </p:nvPr>
        </p:nvSpPr>
        <p:spPr>
          <a:xfrm>
            <a:off x="2482850" y="332656"/>
            <a:ext cx="4386263" cy="888008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TW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標楷體" pitchFamily="65" charset="-120"/>
              </a:rPr>
              <a:t>一、橫一長法</a:t>
            </a:r>
          </a:p>
        </p:txBody>
      </p:sp>
      <p:sp>
        <p:nvSpPr>
          <p:cNvPr id="129028" name="Rectangle 3"/>
          <p:cNvSpPr>
            <a:spLocks noChangeArrowheads="1"/>
          </p:cNvSpPr>
          <p:nvPr/>
        </p:nvSpPr>
        <p:spPr bwMode="auto">
          <a:xfrm>
            <a:off x="684213" y="1618754"/>
            <a:ext cx="7704137" cy="946150"/>
          </a:xfrm>
          <a:prstGeom prst="rect">
            <a:avLst/>
          </a:prstGeom>
          <a:solidFill>
            <a:srgbClr val="FFC4A7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95275" eaLnBrk="1" hangingPunct="1"/>
            <a:r>
              <a:rPr kumimoji="1" lang="zh-TW" altLang="en-US" sz="2800" b="1">
                <a:solidFill>
                  <a:srgbClr val="A12503"/>
                </a:solidFill>
                <a:latin typeface="Times New Roman" pitchFamily="18" charset="0"/>
                <a:ea typeface="標楷體" pitchFamily="65" charset="-120"/>
              </a:rPr>
              <a:t>一字之中，只有一條長橫畫可以拉到左、右邊</a:t>
            </a:r>
          </a:p>
          <a:p>
            <a:pPr indent="295275" eaLnBrk="1" hangingPunct="1"/>
            <a:r>
              <a:rPr kumimoji="1" lang="zh-TW" altLang="en-US" sz="2800" b="1">
                <a:solidFill>
                  <a:srgbClr val="A12503"/>
                </a:solidFill>
                <a:latin typeface="Times New Roman" pitchFamily="18" charset="0"/>
                <a:ea typeface="標楷體" pitchFamily="65" charset="-120"/>
              </a:rPr>
              <a:t>宮，其餘橫畫都緊縮在中宮內。</a:t>
            </a:r>
          </a:p>
        </p:txBody>
      </p:sp>
      <p:pic>
        <p:nvPicPr>
          <p:cNvPr id="129029" name="Picture 11" descr="圖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3061613"/>
            <a:ext cx="1159863" cy="1164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30" name="Picture 16" descr="1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019114"/>
            <a:ext cx="1185720" cy="1202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31" name="Picture 20" descr="img0092"/>
          <p:cNvPicPr>
            <a:picLocks noChangeAspect="1" noChangeArrowheads="1"/>
          </p:cNvPicPr>
          <p:nvPr/>
        </p:nvPicPr>
        <p:blipFill>
          <a:blip r:embed="rId4" cstate="print"/>
          <a:srcRect l="1022" t="2361" r="1076" b="2361"/>
          <a:stretch>
            <a:fillRect/>
          </a:stretch>
        </p:blipFill>
        <p:spPr bwMode="auto">
          <a:xfrm>
            <a:off x="7092280" y="4873089"/>
            <a:ext cx="1222375" cy="1218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32" name="Picture 21" descr="img0093"/>
          <p:cNvPicPr>
            <a:picLocks noChangeAspect="1" noChangeArrowheads="1"/>
          </p:cNvPicPr>
          <p:nvPr/>
        </p:nvPicPr>
        <p:blipFill>
          <a:blip r:embed="rId5" cstate="print"/>
          <a:srcRect l="912" t="2025" r="670" b="1253"/>
          <a:stretch>
            <a:fillRect/>
          </a:stretch>
        </p:blipFill>
        <p:spPr bwMode="auto">
          <a:xfrm>
            <a:off x="5508104" y="4866740"/>
            <a:ext cx="1223794" cy="1212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33" name="Picture 22" descr="img0095"/>
          <p:cNvPicPr>
            <a:picLocks noChangeAspect="1" noChangeArrowheads="1"/>
          </p:cNvPicPr>
          <p:nvPr/>
        </p:nvPicPr>
        <p:blipFill>
          <a:blip r:embed="rId6" cstate="print"/>
          <a:srcRect l="984" t="1941" r="2052" b="1207"/>
          <a:stretch>
            <a:fillRect/>
          </a:stretch>
        </p:blipFill>
        <p:spPr bwMode="auto">
          <a:xfrm>
            <a:off x="3996278" y="4879440"/>
            <a:ext cx="1223794" cy="1213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34" name="Picture 23" descr="圖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05401" y="3066439"/>
            <a:ext cx="1158487" cy="1159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35" name="Picture 24" descr="img0091"/>
          <p:cNvPicPr>
            <a:picLocks noChangeAspect="1" noChangeArrowheads="1"/>
          </p:cNvPicPr>
          <p:nvPr/>
        </p:nvPicPr>
        <p:blipFill>
          <a:blip r:embed="rId8" cstate="print"/>
          <a:srcRect l="1718" t="2678" r="1648" b="1791"/>
          <a:stretch>
            <a:fillRect/>
          </a:stretch>
        </p:blipFill>
        <p:spPr bwMode="auto">
          <a:xfrm>
            <a:off x="2417781" y="4866740"/>
            <a:ext cx="1218115" cy="1223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36" name="Picture 25" descr="img0074"/>
          <p:cNvPicPr>
            <a:picLocks noChangeAspect="1" noChangeArrowheads="1"/>
          </p:cNvPicPr>
          <p:nvPr/>
        </p:nvPicPr>
        <p:blipFill>
          <a:blip r:embed="rId9" cstate="print"/>
          <a:srcRect l="1271" t="853" r="935" b="1044"/>
          <a:stretch>
            <a:fillRect/>
          </a:stretch>
        </p:blipFill>
        <p:spPr bwMode="auto">
          <a:xfrm>
            <a:off x="827926" y="4866739"/>
            <a:ext cx="1223794" cy="1209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37" name="Picture 26" descr="圖7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8555" y="3066439"/>
            <a:ext cx="1233165" cy="1159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38" name="Picture 27" descr="14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96855" y="3019115"/>
            <a:ext cx="1223217" cy="120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2C38840-3CE2-4698-9E0B-37E61EA77458}" type="slidenum">
              <a:rPr lang="en-US" altLang="zh-TW"/>
              <a:pPr>
                <a:defRPr/>
              </a:pPr>
              <a:t>99</a:t>
            </a:fld>
            <a:endParaRPr lang="en-US" altLang="zh-TW"/>
          </a:p>
        </p:txBody>
      </p:sp>
      <p:sp>
        <p:nvSpPr>
          <p:cNvPr id="130053" name="Rectangle 4"/>
          <p:cNvSpPr>
            <a:spLocks noChangeArrowheads="1"/>
          </p:cNvSpPr>
          <p:nvPr/>
        </p:nvSpPr>
        <p:spPr bwMode="auto">
          <a:xfrm>
            <a:off x="1187624" y="1076325"/>
            <a:ext cx="1250950" cy="5191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zh-TW" altLang="en-US" sz="2800" b="1" dirty="0">
                <a:solidFill>
                  <a:srgbClr val="F9EDE7"/>
                </a:solidFill>
                <a:latin typeface="Times New Roman" pitchFamily="18" charset="0"/>
                <a:ea typeface="標楷體" pitchFamily="65" charset="-120"/>
              </a:rPr>
              <a:t>橫一長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052736"/>
            <a:ext cx="3170759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6228184" y="980728"/>
            <a:ext cx="432048" cy="5472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宣紙">
  <a:themeElements>
    <a:clrScheme name="宣紙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宣紙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宣紙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22318</TotalTime>
  <Words>2276</Words>
  <Application>Microsoft Office PowerPoint</Application>
  <PresentationFormat>如螢幕大小 (4:3)</PresentationFormat>
  <Paragraphs>466</Paragraphs>
  <Slides>192</Slides>
  <Notes>0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192</vt:i4>
      </vt:variant>
      <vt:variant>
        <vt:lpstr>自訂放映</vt:lpstr>
      </vt:variant>
      <vt:variant>
        <vt:i4>1</vt:i4>
      </vt:variant>
    </vt:vector>
  </HeadingPairs>
  <TitlesOfParts>
    <vt:vector size="194" baseType="lpstr">
      <vt:lpstr>宣紙</vt:lpstr>
      <vt:lpstr>投影片 1</vt:lpstr>
      <vt:lpstr>投影片 2</vt:lpstr>
      <vt:lpstr>投影片 3</vt:lpstr>
      <vt:lpstr>投影片 4</vt:lpstr>
      <vt:lpstr>投影片 5</vt:lpstr>
      <vt:lpstr>投影片 6</vt:lpstr>
      <vt:lpstr>投影片 7</vt:lpstr>
      <vt:lpstr>投影片 8</vt:lpstr>
      <vt:lpstr>投影片 9</vt:lpstr>
      <vt:lpstr>投影片 10</vt:lpstr>
      <vt:lpstr>投影片 11</vt:lpstr>
      <vt:lpstr>投影片 12</vt:lpstr>
      <vt:lpstr>投影片 13</vt:lpstr>
      <vt:lpstr>投影片 14</vt:lpstr>
      <vt:lpstr>投影片 15</vt:lpstr>
      <vt:lpstr>投影片 16</vt:lpstr>
      <vt:lpstr>投影片 17</vt:lpstr>
      <vt:lpstr>投影片 18</vt:lpstr>
      <vt:lpstr>投影片 19</vt:lpstr>
      <vt:lpstr>投影片 20</vt:lpstr>
      <vt:lpstr>投影片 21</vt:lpstr>
      <vt:lpstr>投影片 22</vt:lpstr>
      <vt:lpstr>投影片 23</vt:lpstr>
      <vt:lpstr>投影片 24</vt:lpstr>
      <vt:lpstr>投影片 25</vt:lpstr>
      <vt:lpstr>投影片 26</vt:lpstr>
      <vt:lpstr>投影片 27</vt:lpstr>
      <vt:lpstr>投影片 28</vt:lpstr>
      <vt:lpstr>投影片 29</vt:lpstr>
      <vt:lpstr>投影片 30</vt:lpstr>
      <vt:lpstr>投影片 31</vt:lpstr>
      <vt:lpstr>投影片 32</vt:lpstr>
      <vt:lpstr>投影片 33</vt:lpstr>
      <vt:lpstr>投影片 34</vt:lpstr>
      <vt:lpstr>投影片 35</vt:lpstr>
      <vt:lpstr>投影片 36</vt:lpstr>
      <vt:lpstr>投影片 37</vt:lpstr>
      <vt:lpstr>投影片 38</vt:lpstr>
      <vt:lpstr>投影片 39</vt:lpstr>
      <vt:lpstr>投影片 40</vt:lpstr>
      <vt:lpstr>投影片 41</vt:lpstr>
      <vt:lpstr>投影片 42</vt:lpstr>
      <vt:lpstr>板  書</vt:lpstr>
      <vt:lpstr>投影片 44</vt:lpstr>
      <vt:lpstr>投影片 45</vt:lpstr>
      <vt:lpstr>投影片 46</vt:lpstr>
      <vt:lpstr>投影片 47</vt:lpstr>
      <vt:lpstr>投影片 48</vt:lpstr>
      <vt:lpstr>投影片 49</vt:lpstr>
      <vt:lpstr>標楷體和書法教學</vt:lpstr>
      <vt:lpstr>以標楷體練書法</vt:lpstr>
      <vt:lpstr>投影片 52</vt:lpstr>
      <vt:lpstr>投影片 53</vt:lpstr>
      <vt:lpstr>投影片 54</vt:lpstr>
      <vt:lpstr>投影片 55</vt:lpstr>
      <vt:lpstr>投影片 56</vt:lpstr>
      <vt:lpstr>投影片 57</vt:lpstr>
      <vt:lpstr>    標楷體與鉛筆書法</vt:lpstr>
      <vt:lpstr>    標楷體與鉛筆書法</vt:lpstr>
      <vt:lpstr>投影片 60</vt:lpstr>
      <vt:lpstr>投影片 61</vt:lpstr>
      <vt:lpstr>投影片 62</vt:lpstr>
      <vt:lpstr>投影片 63</vt:lpstr>
      <vt:lpstr>投影片 64</vt:lpstr>
      <vt:lpstr>投影片 65</vt:lpstr>
      <vt:lpstr>投影片 66</vt:lpstr>
      <vt:lpstr>投影片 67</vt:lpstr>
      <vt:lpstr>投影片 68</vt:lpstr>
      <vt:lpstr>投影片 69</vt:lpstr>
      <vt:lpstr>投影片 70</vt:lpstr>
      <vt:lpstr>投影片 71</vt:lpstr>
      <vt:lpstr>投影片 72</vt:lpstr>
      <vt:lpstr>投影片 73</vt:lpstr>
      <vt:lpstr>投影片 74</vt:lpstr>
      <vt:lpstr>投影片 75</vt:lpstr>
      <vt:lpstr>投影片 76</vt:lpstr>
      <vt:lpstr>投影片 77</vt:lpstr>
      <vt:lpstr>投影片 78</vt:lpstr>
      <vt:lpstr>投影片 79</vt:lpstr>
      <vt:lpstr>投影片 80</vt:lpstr>
      <vt:lpstr>投影片 81</vt:lpstr>
      <vt:lpstr>投影片 82</vt:lpstr>
      <vt:lpstr>投影片 83</vt:lpstr>
      <vt:lpstr>投影片 84</vt:lpstr>
      <vt:lpstr>投影片 85</vt:lpstr>
      <vt:lpstr>投影片 86</vt:lpstr>
      <vt:lpstr>投影片 87</vt:lpstr>
      <vt:lpstr>投影片 88</vt:lpstr>
      <vt:lpstr>投影片 89</vt:lpstr>
      <vt:lpstr>投影片 90</vt:lpstr>
      <vt:lpstr>投影片 91</vt:lpstr>
      <vt:lpstr>花蓮縣書法學習網</vt:lpstr>
      <vt:lpstr>花蓮縣書法學習網</vt:lpstr>
      <vt:lpstr>花蓮縣書法學習網</vt:lpstr>
      <vt:lpstr>花蓮縣書法學習網</vt:lpstr>
      <vt:lpstr>花蓮縣書法學習網</vt:lpstr>
      <vt:lpstr>花蓮縣書法學習網</vt:lpstr>
      <vt:lpstr>一、橫一長法</vt:lpstr>
      <vt:lpstr>投影片 99</vt:lpstr>
      <vt:lpstr>投影片 100</vt:lpstr>
      <vt:lpstr>投影片 101</vt:lpstr>
      <vt:lpstr>投影片 102</vt:lpstr>
      <vt:lpstr>二、撇捺法</vt:lpstr>
      <vt:lpstr>投影片 104</vt:lpstr>
      <vt:lpstr>投影片 105</vt:lpstr>
      <vt:lpstr>投影片 106</vt:lpstr>
      <vt:lpstr>投影片 107</vt:lpstr>
      <vt:lpstr>三、長鉤法</vt:lpstr>
      <vt:lpstr>投影片 109</vt:lpstr>
      <vt:lpstr>投影片 110</vt:lpstr>
      <vt:lpstr>投影片 111</vt:lpstr>
      <vt:lpstr>投影片 112</vt:lpstr>
      <vt:lpstr>四、頂天立地      五、出頭伸腳</vt:lpstr>
      <vt:lpstr>投影片 114</vt:lpstr>
      <vt:lpstr>投影片 115</vt:lpstr>
      <vt:lpstr>投影片 116</vt:lpstr>
      <vt:lpstr>投影片 117</vt:lpstr>
      <vt:lpstr>投影片 118</vt:lpstr>
      <vt:lpstr>六、左右合體</vt:lpstr>
      <vt:lpstr>投影片 120</vt:lpstr>
      <vt:lpstr>投影片 121</vt:lpstr>
      <vt:lpstr>投影片 122</vt:lpstr>
      <vt:lpstr>投影片 123</vt:lpstr>
      <vt:lpstr>投影片 124</vt:lpstr>
      <vt:lpstr>投影片 125</vt:lpstr>
      <vt:lpstr>投影片 126</vt:lpstr>
      <vt:lpstr>七、均間法</vt:lpstr>
      <vt:lpstr>投影片 128</vt:lpstr>
      <vt:lpstr>投影片 129</vt:lpstr>
      <vt:lpstr>均間法舉例</vt:lpstr>
      <vt:lpstr>投影片 131</vt:lpstr>
      <vt:lpstr>投影片 132</vt:lpstr>
      <vt:lpstr>投影片 133</vt:lpstr>
      <vt:lpstr>       十三、預想字形                 在均間的架構下分出筆畫長短   預想哪些長筆畫伸出上、下、左、右 邊宮，其餘的短畫都裹束在中宮之內。</vt:lpstr>
      <vt:lpstr>投影片 135</vt:lpstr>
      <vt:lpstr>投影片 136</vt:lpstr>
      <vt:lpstr>投影片 137</vt:lpstr>
      <vt:lpstr>投影片 138</vt:lpstr>
      <vt:lpstr>投影片 139</vt:lpstr>
      <vt:lpstr>投影片 140</vt:lpstr>
      <vt:lpstr>投影片 141</vt:lpstr>
      <vt:lpstr>投影片 142</vt:lpstr>
      <vt:lpstr>投影片 143</vt:lpstr>
      <vt:lpstr>投影片 144</vt:lpstr>
      <vt:lpstr>投影片 145</vt:lpstr>
      <vt:lpstr>投影片 146</vt:lpstr>
      <vt:lpstr>投影片 147</vt:lpstr>
      <vt:lpstr>投影片 148</vt:lpstr>
      <vt:lpstr>投影片 149</vt:lpstr>
      <vt:lpstr>投影片 150</vt:lpstr>
      <vt:lpstr>投影片 151</vt:lpstr>
      <vt:lpstr>投影片 152</vt:lpstr>
      <vt:lpstr>投影片 153</vt:lpstr>
      <vt:lpstr>投影片 154</vt:lpstr>
      <vt:lpstr>投影片 155</vt:lpstr>
      <vt:lpstr>投影片 156</vt:lpstr>
      <vt:lpstr>投影片 157</vt:lpstr>
      <vt:lpstr>投影片 158</vt:lpstr>
      <vt:lpstr>投影片 159</vt:lpstr>
      <vt:lpstr>投影片 160</vt:lpstr>
      <vt:lpstr>投影片 161</vt:lpstr>
      <vt:lpstr>投影片 162</vt:lpstr>
      <vt:lpstr>投影片 163</vt:lpstr>
      <vt:lpstr>投影片 164</vt:lpstr>
      <vt:lpstr>投影片 165</vt:lpstr>
      <vt:lpstr>投影片 166</vt:lpstr>
      <vt:lpstr>投影片 167</vt:lpstr>
      <vt:lpstr>投影片 168</vt:lpstr>
      <vt:lpstr>投影片 169</vt:lpstr>
      <vt:lpstr>投影片 170</vt:lpstr>
      <vt:lpstr>投影片 171</vt:lpstr>
      <vt:lpstr>投影片 172</vt:lpstr>
      <vt:lpstr>投影片 173</vt:lpstr>
      <vt:lpstr>投影片 174</vt:lpstr>
      <vt:lpstr>投影片 175</vt:lpstr>
      <vt:lpstr>投影片 176</vt:lpstr>
      <vt:lpstr>輕鬆學書法</vt:lpstr>
      <vt:lpstr>投影片 178</vt:lpstr>
      <vt:lpstr>投影片 179</vt:lpstr>
      <vt:lpstr>投影片 180</vt:lpstr>
      <vt:lpstr>投影片 181</vt:lpstr>
      <vt:lpstr>投影片 182</vt:lpstr>
      <vt:lpstr>投影片 183</vt:lpstr>
      <vt:lpstr>投影片 184</vt:lpstr>
      <vt:lpstr>投影片 185</vt:lpstr>
      <vt:lpstr>投影片 186</vt:lpstr>
      <vt:lpstr>投影片 187</vt:lpstr>
      <vt:lpstr>投影片 188</vt:lpstr>
      <vt:lpstr>投影片 189</vt:lpstr>
      <vt:lpstr>投影片 190</vt:lpstr>
      <vt:lpstr>投影片 191</vt:lpstr>
      <vt:lpstr>投影片 192</vt:lpstr>
      <vt:lpstr>自訂放映1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Administrator</dc:creator>
  <cp:lastModifiedBy>user</cp:lastModifiedBy>
  <cp:revision>1217</cp:revision>
  <cp:lastPrinted>1601-01-01T00:00:00Z</cp:lastPrinted>
  <dcterms:created xsi:type="dcterms:W3CDTF">1601-01-01T00:00:00Z</dcterms:created>
  <dcterms:modified xsi:type="dcterms:W3CDTF">2017-01-19T16:35:02Z</dcterms:modified>
</cp:coreProperties>
</file>